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6" autoAdjust="0"/>
    <p:restoredTop sz="94660"/>
  </p:normalViewPr>
  <p:slideViewPr>
    <p:cSldViewPr snapToGrid="0">
      <p:cViewPr varScale="1">
        <p:scale>
          <a:sx n="66" d="100"/>
          <a:sy n="66" d="100"/>
        </p:scale>
        <p:origin x="60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F0DE81D-231B-44C7-B211-FAA0B30B91F2}" type="datetimeFigureOut">
              <a:rPr lang="fa-IR" smtClean="0"/>
              <a:t>1443/09/15</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FFEA322-8C93-4065-9674-4AAD6AFEFD86}" type="slidenum">
              <a:rPr lang="fa-IR" smtClean="0"/>
              <a:t>‹#›</a:t>
            </a:fld>
            <a:endParaRPr lang="fa-IR"/>
          </a:p>
        </p:txBody>
      </p:sp>
    </p:spTree>
    <p:extLst>
      <p:ext uri="{BB962C8B-B14F-4D97-AF65-F5344CB8AC3E}">
        <p14:creationId xmlns:p14="http://schemas.microsoft.com/office/powerpoint/2010/main" val="346910474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SA" altLang="en-US" b="1" smtClean="0">
                <a:solidFill>
                  <a:srgbClr val="320E04"/>
                </a:solidFill>
                <a:cs typeface="B Nazanin" panose="00000400000000000000" pitchFamily="2" charset="-78"/>
              </a:rPr>
              <a:t>يكي از اشتباهات شايعي كه رخ مي</a:t>
            </a:r>
            <a:r>
              <a:rPr lang="ar-SA" altLang="en-US" b="1" smtClean="0">
                <a:solidFill>
                  <a:srgbClr val="320E04"/>
                </a:solidFill>
                <a:ea typeface="Majalla UI"/>
                <a:cs typeface="Majalla UI"/>
              </a:rPr>
              <a:t>‌</a:t>
            </a:r>
            <a:r>
              <a:rPr lang="ar-SA" altLang="en-US" b="1" smtClean="0">
                <a:solidFill>
                  <a:srgbClr val="320E04"/>
                </a:solidFill>
                <a:cs typeface="B Nazanin" panose="00000400000000000000" pitchFamily="2" charset="-78"/>
              </a:rPr>
              <a:t>دهد، از فرد بيمار بر اساس فرم درخواست خون</a:t>
            </a:r>
            <a:r>
              <a:rPr lang="ar-SA" altLang="en-US" b="1" smtClean="0">
                <a:solidFill>
                  <a:srgbClr val="320E04"/>
                </a:solidFill>
                <a:ea typeface="Majalla UI"/>
                <a:cs typeface="Majalla UI"/>
              </a:rPr>
              <a:t>‌</a:t>
            </a:r>
            <a:r>
              <a:rPr lang="ar-SA" altLang="en-US" b="1" smtClean="0">
                <a:solidFill>
                  <a:srgbClr val="320E04"/>
                </a:solidFill>
                <a:cs typeface="B Nazanin" panose="00000400000000000000" pitchFamily="2" charset="-78"/>
              </a:rPr>
              <a:t>گيري مي</a:t>
            </a:r>
            <a:r>
              <a:rPr lang="ar-SA" altLang="en-US" b="1" smtClean="0">
                <a:solidFill>
                  <a:srgbClr val="320E04"/>
                </a:solidFill>
                <a:ea typeface="Majalla UI"/>
                <a:cs typeface="Majalla UI"/>
              </a:rPr>
              <a:t>‌</a:t>
            </a:r>
            <a:r>
              <a:rPr lang="ar-SA" altLang="en-US" b="1" smtClean="0">
                <a:solidFill>
                  <a:srgbClr val="320E04"/>
                </a:solidFill>
                <a:cs typeface="B Nazanin" panose="00000400000000000000" pitchFamily="2" charset="-78"/>
              </a:rPr>
              <a:t>شود ولي مشخصات فرد ديگري روي برچسب لوله نمونه بيمار نوشته مي</a:t>
            </a:r>
            <a:r>
              <a:rPr lang="ar-SA" altLang="en-US" b="1" smtClean="0">
                <a:solidFill>
                  <a:srgbClr val="320E04"/>
                </a:solidFill>
                <a:ea typeface="Majalla UI"/>
                <a:cs typeface="Majalla UI"/>
              </a:rPr>
              <a:t>‌</a:t>
            </a:r>
            <a:r>
              <a:rPr lang="ar-SA" altLang="en-US" b="1" smtClean="0">
                <a:solidFill>
                  <a:srgbClr val="320E04"/>
                </a:solidFill>
                <a:cs typeface="B Nazanin" panose="00000400000000000000" pitchFamily="2" charset="-78"/>
              </a:rPr>
              <a:t>شود</a:t>
            </a:r>
            <a:r>
              <a:rPr lang="en-US" altLang="en-US" b="1" smtClean="0">
                <a:solidFill>
                  <a:srgbClr val="320E04"/>
                </a:solidFill>
              </a:rPr>
              <a:t>. </a:t>
            </a:r>
          </a:p>
          <a:p>
            <a:endParaRPr lang="fa-IR" alt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Verdana" panose="020B0604030504040204" pitchFamily="34" charset="0"/>
                <a:cs typeface="Arial" panose="020B0604020202020204" pitchFamily="34" charset="0"/>
              </a:defRPr>
            </a:lvl1pPr>
            <a:lvl2pPr marL="742950" indent="-285750" defTabSz="949325">
              <a:defRPr>
                <a:solidFill>
                  <a:schemeClr val="tx1"/>
                </a:solidFill>
                <a:latin typeface="Verdana" panose="020B0604030504040204" pitchFamily="34" charset="0"/>
                <a:cs typeface="Arial" panose="020B0604020202020204" pitchFamily="34" charset="0"/>
              </a:defRPr>
            </a:lvl2pPr>
            <a:lvl3pPr marL="1143000" indent="-228600" defTabSz="949325">
              <a:defRPr>
                <a:solidFill>
                  <a:schemeClr val="tx1"/>
                </a:solidFill>
                <a:latin typeface="Verdana" panose="020B0604030504040204" pitchFamily="34" charset="0"/>
                <a:cs typeface="Arial" panose="020B0604020202020204" pitchFamily="34" charset="0"/>
              </a:defRPr>
            </a:lvl3pPr>
            <a:lvl4pPr marL="1600200" indent="-228600" defTabSz="949325">
              <a:defRPr>
                <a:solidFill>
                  <a:schemeClr val="tx1"/>
                </a:solidFill>
                <a:latin typeface="Verdana" panose="020B0604030504040204" pitchFamily="34" charset="0"/>
                <a:cs typeface="Arial" panose="020B0604020202020204" pitchFamily="34" charset="0"/>
              </a:defRPr>
            </a:lvl4pPr>
            <a:lvl5pPr marL="2057400" indent="-228600" defTabSz="949325">
              <a:defRPr>
                <a:solidFill>
                  <a:schemeClr val="tx1"/>
                </a:solidFill>
                <a:latin typeface="Verdana" panose="020B0604030504040204" pitchFamily="34" charset="0"/>
                <a:cs typeface="Arial" panose="020B0604020202020204" pitchFamily="34" charset="0"/>
              </a:defRPr>
            </a:lvl5pPr>
            <a:lvl6pPr marL="25146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6000516-939C-4BDD-B591-2B69BC4F5567}" type="slidenum">
              <a:rPr lang="ar-SA" altLang="en-US" smtClean="0">
                <a:latin typeface="Arial" panose="020B0604020202020204" pitchFamily="34" charset="0"/>
              </a:rPr>
              <a:pPr/>
              <a:t>16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7150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a-IR" altLang="en-US" b="1" smtClean="0">
                <a:cs typeface="B Nazanin" panose="00000400000000000000" pitchFamily="2" charset="-78"/>
              </a:rPr>
              <a:t>در</a:t>
            </a:r>
            <a:r>
              <a:rPr lang="fa-IR" altLang="en-US" smtClean="0">
                <a:cs typeface="B Nazanin" panose="00000400000000000000" pitchFamily="2" charset="-78"/>
              </a:rPr>
              <a:t> </a:t>
            </a:r>
            <a:r>
              <a:rPr lang="fa-IR" altLang="en-US" b="1" smtClean="0">
                <a:cs typeface="B Nazanin" panose="00000400000000000000" pitchFamily="2" charset="-78"/>
              </a:rPr>
              <a:t>استفاده از ست های معمول تزریق خون نیز باید قبل از استفاده آنرا با خود فرآورده شستشو داد و آن را از هوا خالی نمود.</a:t>
            </a:r>
            <a:endParaRPr lang="en-US" altLang="en-US" b="1" smtClean="0">
              <a:cs typeface="B Nazanin" panose="00000400000000000000" pitchFamily="2" charset="-78"/>
            </a:endParaRPr>
          </a:p>
          <a:p>
            <a:endParaRPr lang="fa-IR" alt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Verdana" panose="020B0604030504040204" pitchFamily="34" charset="0"/>
                <a:cs typeface="Arial" panose="020B0604020202020204" pitchFamily="34" charset="0"/>
              </a:defRPr>
            </a:lvl1pPr>
            <a:lvl2pPr marL="742950" indent="-285750" defTabSz="949325">
              <a:defRPr>
                <a:solidFill>
                  <a:schemeClr val="tx1"/>
                </a:solidFill>
                <a:latin typeface="Verdana" panose="020B0604030504040204" pitchFamily="34" charset="0"/>
                <a:cs typeface="Arial" panose="020B0604020202020204" pitchFamily="34" charset="0"/>
              </a:defRPr>
            </a:lvl2pPr>
            <a:lvl3pPr marL="1143000" indent="-228600" defTabSz="949325">
              <a:defRPr>
                <a:solidFill>
                  <a:schemeClr val="tx1"/>
                </a:solidFill>
                <a:latin typeface="Verdana" panose="020B0604030504040204" pitchFamily="34" charset="0"/>
                <a:cs typeface="Arial" panose="020B0604020202020204" pitchFamily="34" charset="0"/>
              </a:defRPr>
            </a:lvl3pPr>
            <a:lvl4pPr marL="1600200" indent="-228600" defTabSz="949325">
              <a:defRPr>
                <a:solidFill>
                  <a:schemeClr val="tx1"/>
                </a:solidFill>
                <a:latin typeface="Verdana" panose="020B0604030504040204" pitchFamily="34" charset="0"/>
                <a:cs typeface="Arial" panose="020B0604020202020204" pitchFamily="34" charset="0"/>
              </a:defRPr>
            </a:lvl4pPr>
            <a:lvl5pPr marL="2057400" indent="-228600" defTabSz="949325">
              <a:defRPr>
                <a:solidFill>
                  <a:schemeClr val="tx1"/>
                </a:solidFill>
                <a:latin typeface="Verdana" panose="020B0604030504040204" pitchFamily="34" charset="0"/>
                <a:cs typeface="Arial" panose="020B0604020202020204" pitchFamily="34" charset="0"/>
              </a:defRPr>
            </a:lvl5pPr>
            <a:lvl6pPr marL="25146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AB5E42A-34AF-4030-9BE1-F340D1A82C19}" type="slidenum">
              <a:rPr lang="ar-SA" altLang="en-US" smtClean="0">
                <a:latin typeface="Arial" panose="020B0604020202020204" pitchFamily="34" charset="0"/>
              </a:rPr>
              <a:pPr/>
              <a:t>46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8983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a-IR" altLang="en-US" smtClean="0">
                <a:solidFill>
                  <a:srgbClr val="320E04"/>
                </a:solidFill>
                <a:latin typeface="Microsoft Sans Serif" panose="020B0604020202020204" pitchFamily="34" charset="0"/>
                <a:cs typeface="B Nazanin" panose="00000400000000000000" pitchFamily="2" charset="-78"/>
              </a:rPr>
              <a:t>همچنين از اين ست مي توان در مواقع بروز عارضه براي باز نگاه داشتن مسير وريدي با نرمال سالين استفاده نمود. </a:t>
            </a:r>
          </a:p>
          <a:p>
            <a:endParaRPr lang="fa-IR"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Verdana" panose="020B0604030504040204" pitchFamily="34" charset="0"/>
                <a:cs typeface="Arial" panose="020B0604020202020204" pitchFamily="34" charset="0"/>
              </a:defRPr>
            </a:lvl1pPr>
            <a:lvl2pPr marL="742950" indent="-285750" defTabSz="949325">
              <a:defRPr>
                <a:solidFill>
                  <a:schemeClr val="tx1"/>
                </a:solidFill>
                <a:latin typeface="Verdana" panose="020B0604030504040204" pitchFamily="34" charset="0"/>
                <a:cs typeface="Arial" panose="020B0604020202020204" pitchFamily="34" charset="0"/>
              </a:defRPr>
            </a:lvl2pPr>
            <a:lvl3pPr marL="1143000" indent="-228600" defTabSz="949325">
              <a:defRPr>
                <a:solidFill>
                  <a:schemeClr val="tx1"/>
                </a:solidFill>
                <a:latin typeface="Verdana" panose="020B0604030504040204" pitchFamily="34" charset="0"/>
                <a:cs typeface="Arial" panose="020B0604020202020204" pitchFamily="34" charset="0"/>
              </a:defRPr>
            </a:lvl3pPr>
            <a:lvl4pPr marL="1600200" indent="-228600" defTabSz="949325">
              <a:defRPr>
                <a:solidFill>
                  <a:schemeClr val="tx1"/>
                </a:solidFill>
                <a:latin typeface="Verdana" panose="020B0604030504040204" pitchFamily="34" charset="0"/>
                <a:cs typeface="Arial" panose="020B0604020202020204" pitchFamily="34" charset="0"/>
              </a:defRPr>
            </a:lvl4pPr>
            <a:lvl5pPr marL="2057400" indent="-228600" defTabSz="949325">
              <a:defRPr>
                <a:solidFill>
                  <a:schemeClr val="tx1"/>
                </a:solidFill>
                <a:latin typeface="Verdana" panose="020B0604030504040204" pitchFamily="34" charset="0"/>
                <a:cs typeface="Arial" panose="020B0604020202020204" pitchFamily="34" charset="0"/>
              </a:defRPr>
            </a:lvl5pPr>
            <a:lvl6pPr marL="25146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defTabSz="949325"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7BA5D47-C7A3-4433-9D88-93D2AAAF81F9}" type="slidenum">
              <a:rPr lang="ar-SA" altLang="en-US" smtClean="0">
                <a:latin typeface="Arial" panose="020B0604020202020204" pitchFamily="34" charset="0"/>
              </a:rPr>
              <a:pPr/>
              <a:t>47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1755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49325"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defTabSz="949325"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defTabSz="949325"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defTabSz="949325"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defTabSz="949325"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8FDD093E-D8D8-4196-BF48-BE1D90F128E6}" type="slidenum">
              <a:rPr lang="ar-SA" altLang="en-US" smtClean="0"/>
              <a:pPr algn="l">
                <a:spcBef>
                  <a:spcPct val="0"/>
                </a:spcBef>
              </a:pPr>
              <a:t>73</a:t>
            </a:fld>
            <a:endParaRPr lang="en-US" altLang="en-US" smtClean="0"/>
          </a:p>
        </p:txBody>
      </p:sp>
      <p:sp>
        <p:nvSpPr>
          <p:cNvPr id="92163" name="Rectangle 7"/>
          <p:cNvSpPr txBox="1">
            <a:spLocks noGrp="1" noChangeArrowheads="1"/>
          </p:cNvSpPr>
          <p:nvPr/>
        </p:nvSpPr>
        <p:spPr bwMode="auto">
          <a:xfrm>
            <a:off x="158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9" tIns="47424" rIns="94849" bIns="47424" anchor="b"/>
          <a:lstStyle>
            <a:lvl1pPr algn="r" defTabSz="949325"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defTabSz="949325"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defTabSz="949325"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defTabSz="949325"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defTabSz="949325"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4932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eaLnBrk="1" hangingPunct="1">
              <a:spcBef>
                <a:spcPct val="0"/>
              </a:spcBef>
            </a:pPr>
            <a:fld id="{CA3CCE9B-6D7C-4CD1-895B-2F96CD4C9806}" type="slidenum">
              <a:rPr lang="ar-SA" altLang="en-US"/>
              <a:pPr algn="l" eaLnBrk="1" hangingPunct="1">
                <a:spcBef>
                  <a:spcPct val="0"/>
                </a:spcBef>
              </a:pPr>
              <a:t>73</a:t>
            </a:fld>
            <a:endParaRPr lang="en-US" altLang="en-US"/>
          </a:p>
        </p:txBody>
      </p:sp>
      <p:sp>
        <p:nvSpPr>
          <p:cNvPr id="92164" name="Rectangle 2"/>
          <p:cNvSpPr>
            <a:spLocks noRo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9" tIns="47424" rIns="94849" bIns="47424"/>
          <a:lstStyle/>
          <a:p>
            <a:pPr eaLnBrk="1" hangingPunct="1"/>
            <a:endParaRPr lang="en-US" altLang="en-US" smtClean="0"/>
          </a:p>
        </p:txBody>
      </p:sp>
    </p:spTree>
    <p:extLst>
      <p:ext uri="{BB962C8B-B14F-4D97-AF65-F5344CB8AC3E}">
        <p14:creationId xmlns:p14="http://schemas.microsoft.com/office/powerpoint/2010/main" val="227237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F20976D-F564-4897-AFE9-D65EACABC1A7}" type="datetimeFigureOut">
              <a:rPr lang="fa-IR" smtClean="0"/>
              <a:t>1443/09/15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252384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F20976D-F564-4897-AFE9-D65EACABC1A7}" type="datetimeFigureOut">
              <a:rPr lang="fa-IR" smtClean="0"/>
              <a:t>1443/09/15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251505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F20976D-F564-4897-AFE9-D65EACABC1A7}" type="datetimeFigureOut">
              <a:rPr lang="fa-IR" smtClean="0"/>
              <a:t>1443/09/15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192159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F20976D-F564-4897-AFE9-D65EACABC1A7}" type="datetimeFigureOut">
              <a:rPr lang="fa-IR" smtClean="0"/>
              <a:t>1443/09/15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324172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20976D-F564-4897-AFE9-D65EACABC1A7}" type="datetimeFigureOut">
              <a:rPr lang="fa-IR" smtClean="0"/>
              <a:t>1443/09/15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3109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F20976D-F564-4897-AFE9-D65EACABC1A7}" type="datetimeFigureOut">
              <a:rPr lang="fa-IR" smtClean="0"/>
              <a:t>1443/09/15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234526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F20976D-F564-4897-AFE9-D65EACABC1A7}" type="datetimeFigureOut">
              <a:rPr lang="fa-IR" smtClean="0"/>
              <a:t>1443/09/15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93470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F20976D-F564-4897-AFE9-D65EACABC1A7}" type="datetimeFigureOut">
              <a:rPr lang="fa-IR" smtClean="0"/>
              <a:t>1443/09/15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122564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976D-F564-4897-AFE9-D65EACABC1A7}" type="datetimeFigureOut">
              <a:rPr lang="fa-IR" smtClean="0"/>
              <a:t>1443/09/15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413374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0976D-F564-4897-AFE9-D65EACABC1A7}" type="datetimeFigureOut">
              <a:rPr lang="fa-IR" smtClean="0"/>
              <a:t>1443/09/15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125074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0976D-F564-4897-AFE9-D65EACABC1A7}" type="datetimeFigureOut">
              <a:rPr lang="fa-IR" smtClean="0"/>
              <a:t>1443/09/15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C6AB5E0-8ED7-4F1A-87A3-EB9D7FAED95E}" type="slidenum">
              <a:rPr lang="fa-IR" smtClean="0"/>
              <a:t>‹#›</a:t>
            </a:fld>
            <a:endParaRPr lang="fa-IR"/>
          </a:p>
        </p:txBody>
      </p:sp>
    </p:spTree>
    <p:extLst>
      <p:ext uri="{BB962C8B-B14F-4D97-AF65-F5344CB8AC3E}">
        <p14:creationId xmlns:p14="http://schemas.microsoft.com/office/powerpoint/2010/main" val="106462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F20976D-F564-4897-AFE9-D65EACABC1A7}" type="datetimeFigureOut">
              <a:rPr lang="fa-IR" smtClean="0"/>
              <a:t>1443/09/15</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C6AB5E0-8ED7-4F1A-87A3-EB9D7FAED95E}" type="slidenum">
              <a:rPr lang="fa-IR" smtClean="0"/>
              <a:t>‹#›</a:t>
            </a:fld>
            <a:endParaRPr lang="fa-IR"/>
          </a:p>
        </p:txBody>
      </p:sp>
    </p:spTree>
    <p:extLst>
      <p:ext uri="{BB962C8B-B14F-4D97-AF65-F5344CB8AC3E}">
        <p14:creationId xmlns:p14="http://schemas.microsoft.com/office/powerpoint/2010/main" val="735481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oleObject" Target="../embeddings/oleObject2.bin"/><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6.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fa-IR" b="1" dirty="0" smtClean="0">
                <a:cs typeface="B Titr" panose="00000700000000000000" pitchFamily="2" charset="-78"/>
              </a:rPr>
              <a:t>انواع فراورده های خونی</a:t>
            </a:r>
            <a:endParaRPr lang="fa-IR" b="1" dirty="0">
              <a:cs typeface="B Titr" panose="00000700000000000000" pitchFamily="2" charset="-78"/>
            </a:endParaRPr>
          </a:p>
        </p:txBody>
      </p:sp>
      <p:sp>
        <p:nvSpPr>
          <p:cNvPr id="3" name="Subtitle 2"/>
          <p:cNvSpPr>
            <a:spLocks noGrp="1"/>
          </p:cNvSpPr>
          <p:nvPr>
            <p:ph type="subTitle" idx="1"/>
          </p:nvPr>
        </p:nvSpPr>
        <p:spPr/>
        <p:txBody>
          <a:bodyPr/>
          <a:lstStyle/>
          <a:p>
            <a:endParaRPr lang="fa-IR" dirty="0"/>
          </a:p>
        </p:txBody>
      </p:sp>
      <p:pic>
        <p:nvPicPr>
          <p:cNvPr id="5" name="Z0000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87363" cy="487363"/>
          </a:xfrm>
          <a:prstGeom prst="rect">
            <a:avLst/>
          </a:prstGeom>
        </p:spPr>
      </p:pic>
    </p:spTree>
    <p:extLst>
      <p:ext uri="{BB962C8B-B14F-4D97-AF65-F5344CB8AC3E}">
        <p14:creationId xmlns:p14="http://schemas.microsoft.com/office/powerpoint/2010/main" val="19783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E582CB7-09D5-4BFC-96E7-9B5C185EC5FD}" type="slidenum">
              <a:rPr lang="ar-SA" altLang="en-US"/>
              <a:pPr/>
              <a:t>10</a:t>
            </a:fld>
            <a:endParaRPr lang="en-US" altLang="en-US"/>
          </a:p>
        </p:txBody>
      </p:sp>
      <p:sp>
        <p:nvSpPr>
          <p:cNvPr id="59396" name="WordArt 4"/>
          <p:cNvSpPr>
            <a:spLocks noChangeArrowheads="1" noChangeShapeType="1" noTextEdit="1"/>
          </p:cNvSpPr>
          <p:nvPr/>
        </p:nvSpPr>
        <p:spPr bwMode="auto">
          <a:xfrm>
            <a:off x="2063553" y="2780929"/>
            <a:ext cx="8353425" cy="3311525"/>
          </a:xfrm>
          <a:prstGeom prst="rect">
            <a:avLst/>
          </a:prstGeom>
          <a:noFill/>
          <a:ln>
            <a:noFill/>
          </a:ln>
        </p:spPr>
        <p:txBody>
          <a:bodyPr wrap="none" fromWordArt="1"/>
          <a:lstStyle/>
          <a:p>
            <a:pPr algn="ctr" rtl="1" eaLnBrk="1" hangingPunct="1">
              <a:defRPr/>
            </a:pPr>
            <a:r>
              <a:rPr lang="fa-IR" sz="4000" b="1" kern="10" dirty="0">
                <a:ln w="9525">
                  <a:solidFill>
                    <a:srgbClr val="000000"/>
                  </a:solidFill>
                  <a:round/>
                  <a:headEnd/>
                  <a:tailEnd/>
                </a:ln>
                <a:solidFill>
                  <a:schemeClr val="tx2"/>
                </a:solidFill>
                <a:latin typeface="Arial" panose="020B0604020202020204" pitchFamily="34" charset="0"/>
                <a:cs typeface="B Mitra" panose="00000400000000000000" pitchFamily="2" charset="-78"/>
              </a:rPr>
              <a:t>آشنايي با نحوه تزريق خون, آماده سازي بيمار و</a:t>
            </a:r>
          </a:p>
          <a:p>
            <a:pPr algn="ctr" rtl="1" eaLnBrk="1" hangingPunct="1">
              <a:defRPr/>
            </a:pPr>
            <a:r>
              <a:rPr lang="fa-IR" sz="4000" b="1" kern="10" dirty="0">
                <a:ln w="9525">
                  <a:solidFill>
                    <a:srgbClr val="000000"/>
                  </a:solidFill>
                  <a:round/>
                  <a:headEnd/>
                  <a:tailEnd/>
                </a:ln>
                <a:solidFill>
                  <a:schemeClr val="tx2"/>
                </a:solidFill>
                <a:latin typeface="Arial" panose="020B0604020202020204" pitchFamily="34" charset="0"/>
                <a:cs typeface="B Mitra" panose="00000400000000000000" pitchFamily="2" charset="-78"/>
              </a:rPr>
              <a:t> آماده سازي فرآورده خون</a:t>
            </a:r>
          </a:p>
        </p:txBody>
      </p:sp>
      <p:pic>
        <p:nvPicPr>
          <p:cNvPr id="2" name="Z0000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2825" y="4716724"/>
            <a:ext cx="487363" cy="487363"/>
          </a:xfrm>
          <a:prstGeom prst="rect">
            <a:avLst/>
          </a:prstGeom>
        </p:spPr>
      </p:pic>
    </p:spTree>
    <p:extLst>
      <p:ext uri="{BB962C8B-B14F-4D97-AF65-F5344CB8AC3E}">
        <p14:creationId xmlns:p14="http://schemas.microsoft.com/office/powerpoint/2010/main" val="319262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
          <p:cNvSpPr>
            <a:spLocks noChangeArrowheads="1"/>
          </p:cNvSpPr>
          <p:nvPr/>
        </p:nvSpPr>
        <p:spPr bwMode="auto">
          <a:xfrm>
            <a:off x="1774825" y="2124076"/>
            <a:ext cx="8642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rtl="1" eaLnBrk="1" hangingPunct="1">
              <a:lnSpc>
                <a:spcPct val="150000"/>
              </a:lnSpc>
              <a:buFont typeface="Arial" panose="020B0604020202020204" pitchFamily="34" charset="0"/>
              <a:buChar char="•"/>
            </a:pPr>
            <a:r>
              <a:rPr lang="fa-IR" altLang="en-US" sz="2400" b="1">
                <a:latin typeface="Arial" panose="020B0604020202020204" pitchFamily="34" charset="0"/>
                <a:cs typeface="B Mitra" panose="00000400000000000000" pitchFamily="2" charset="-78"/>
              </a:rPr>
              <a:t>درخواست خون و فرآورده های خونی توسط پزشکان و مراکز درمانی </a:t>
            </a:r>
            <a:endParaRPr lang="en-US" altLang="en-US" sz="2400" b="1">
              <a:latin typeface="Arial" panose="020B0604020202020204" pitchFamily="34" charset="0"/>
              <a:cs typeface="B Mitra" panose="00000400000000000000" pitchFamily="2" charset="-78"/>
            </a:endParaRPr>
          </a:p>
          <a:p>
            <a:pPr algn="just" rtl="1" eaLnBrk="1" hangingPunct="1">
              <a:lnSpc>
                <a:spcPct val="150000"/>
              </a:lnSpc>
              <a:buFont typeface="Arial" panose="020B0604020202020204" pitchFamily="34" charset="0"/>
              <a:buChar char="•"/>
            </a:pPr>
            <a:r>
              <a:rPr lang="fa-IR" altLang="en-US" sz="2800">
                <a:solidFill>
                  <a:srgbClr val="FF0000"/>
                </a:solidFill>
                <a:latin typeface="Arial" panose="020B0604020202020204" pitchFamily="34" charset="0"/>
                <a:cs typeface="B Mitra" panose="00000400000000000000" pitchFamily="2" charset="-78"/>
              </a:rPr>
              <a:t>نگهداری آنها در بانک خون بیمارستان ها </a:t>
            </a:r>
            <a:endParaRPr lang="en-US" altLang="en-US" sz="2800">
              <a:solidFill>
                <a:srgbClr val="FF0000"/>
              </a:solidFill>
              <a:latin typeface="Arial" panose="020B0604020202020204" pitchFamily="34" charset="0"/>
              <a:cs typeface="B Mitra" panose="00000400000000000000" pitchFamily="2" charset="-78"/>
            </a:endParaRPr>
          </a:p>
          <a:p>
            <a:pPr algn="just" rtl="1" eaLnBrk="1" hangingPunct="1">
              <a:lnSpc>
                <a:spcPct val="150000"/>
              </a:lnSpc>
              <a:buFont typeface="Arial" panose="020B0604020202020204" pitchFamily="34" charset="0"/>
              <a:buChar char="•"/>
            </a:pPr>
            <a:r>
              <a:rPr lang="fa-IR" altLang="en-US" sz="2800">
                <a:solidFill>
                  <a:srgbClr val="FF0000"/>
                </a:solidFill>
                <a:latin typeface="Arial" panose="020B0604020202020204" pitchFamily="34" charset="0"/>
                <a:cs typeface="B Mitra" panose="00000400000000000000" pitchFamily="2" charset="-78"/>
              </a:rPr>
              <a:t>انجام آزمایشات سازگاری قبل از تزریق </a:t>
            </a:r>
            <a:endParaRPr lang="en-US" altLang="en-US" sz="2800">
              <a:solidFill>
                <a:srgbClr val="FF0000"/>
              </a:solidFill>
              <a:latin typeface="Arial" panose="020B0604020202020204" pitchFamily="34" charset="0"/>
              <a:cs typeface="B Mitra" panose="00000400000000000000" pitchFamily="2" charset="-78"/>
            </a:endParaRPr>
          </a:p>
          <a:p>
            <a:pPr algn="just" rtl="1" eaLnBrk="1" hangingPunct="1">
              <a:lnSpc>
                <a:spcPct val="150000"/>
              </a:lnSpc>
              <a:buFont typeface="Arial" panose="020B0604020202020204" pitchFamily="34" charset="0"/>
              <a:buChar char="•"/>
            </a:pPr>
            <a:r>
              <a:rPr lang="fa-IR" altLang="en-US" sz="2400" b="1">
                <a:latin typeface="Arial" panose="020B0604020202020204" pitchFamily="34" charset="0"/>
                <a:cs typeface="B Mitra" panose="00000400000000000000" pitchFamily="2" charset="-78"/>
              </a:rPr>
              <a:t>نظارت بر فرآیند تزریق و عوارض پس از تزریق (مهم ترین مورد) </a:t>
            </a:r>
            <a:endParaRPr lang="en-US" altLang="en-US" sz="2400" b="1">
              <a:latin typeface="Arial" panose="020B0604020202020204" pitchFamily="34" charset="0"/>
              <a:cs typeface="B Mitra" panose="00000400000000000000" pitchFamily="2" charset="-78"/>
            </a:endParaRPr>
          </a:p>
        </p:txBody>
      </p:sp>
      <p:sp>
        <p:nvSpPr>
          <p:cNvPr id="24579" name="Title 1"/>
          <p:cNvSpPr>
            <a:spLocks noGrp="1"/>
          </p:cNvSpPr>
          <p:nvPr>
            <p:ph type="title"/>
          </p:nvPr>
        </p:nvSpPr>
        <p:spPr>
          <a:xfrm>
            <a:off x="2208213" y="476251"/>
            <a:ext cx="7999412" cy="608013"/>
          </a:xfrm>
        </p:spPr>
        <p:txBody>
          <a:bodyPr/>
          <a:lstStyle/>
          <a:p>
            <a:pPr algn="r" eaLnBrk="1" hangingPunct="1"/>
            <a:r>
              <a:rPr lang="fa-IR" altLang="en-US" sz="2800" b="1">
                <a:cs typeface="B Mitra" panose="00000400000000000000" pitchFamily="2" charset="-78"/>
              </a:rPr>
              <a:t>فرآیند مراقبت از خون از چهار مرحله مهم تشکیل شده است :</a:t>
            </a:r>
            <a:endParaRPr lang="fa-IR" altLang="en-US" sz="2800"/>
          </a:p>
        </p:txBody>
      </p:sp>
      <p:pic>
        <p:nvPicPr>
          <p:cNvPr id="2" name="Z0000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87363" cy="487363"/>
          </a:xfrm>
          <a:prstGeom prst="rect">
            <a:avLst/>
          </a:prstGeom>
        </p:spPr>
      </p:pic>
    </p:spTree>
    <p:extLst>
      <p:ext uri="{BB962C8B-B14F-4D97-AF65-F5344CB8AC3E}">
        <p14:creationId xmlns:p14="http://schemas.microsoft.com/office/powerpoint/2010/main" val="4515021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2449"/>
                                        </p:tgtEl>
                                        <p:attrNameLst>
                                          <p:attrName>style.visibility</p:attrName>
                                        </p:attrNameLst>
                                      </p:cBhvr>
                                      <p:to>
                                        <p:strVal val="visible"/>
                                      </p:to>
                                    </p:set>
                                    <p:animEffect transition="in" filter="blinds(horizontal)">
                                      <p:cBhvr>
                                        <p:cTn id="7" dur="500"/>
                                        <p:tgtEl>
                                          <p:spTgt spid="23244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0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324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72F4190-3DD9-4E05-B5F4-B8C9370D9B0A}" type="slidenum">
              <a:rPr lang="ar-SA" altLang="en-US">
                <a:solidFill>
                  <a:srgbClr val="000000"/>
                </a:solidFill>
              </a:rPr>
              <a:pPr/>
              <a:t>12</a:t>
            </a:fld>
            <a:endParaRPr lang="en-US" altLang="en-US">
              <a:solidFill>
                <a:srgbClr val="000000"/>
              </a:solidFill>
            </a:endParaRPr>
          </a:p>
        </p:txBody>
      </p:sp>
      <p:sp>
        <p:nvSpPr>
          <p:cNvPr id="70660" name="Rectangle 10"/>
          <p:cNvSpPr>
            <a:spLocks noChangeArrowheads="1"/>
          </p:cNvSpPr>
          <p:nvPr/>
        </p:nvSpPr>
        <p:spPr bwMode="auto">
          <a:xfrm>
            <a:off x="1992313" y="188913"/>
            <a:ext cx="80772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852" tIns="33426" rIns="66852" bIns="33426">
            <a:spAutoFit/>
          </a:bodyPr>
          <a:lstStyle>
            <a:lvl1pPr indent="131763" algn="r" defTabSz="668338" rtl="1">
              <a:spcBef>
                <a:spcPct val="20000"/>
              </a:spcBef>
              <a:buClr>
                <a:schemeClr val="tx2"/>
              </a:buClr>
              <a:buSzPct val="70000"/>
              <a:buFont typeface="Wingdings" panose="05000000000000000000" pitchFamily="2" charset="2"/>
              <a:buChar char="¡"/>
              <a:tabLst>
                <a:tab pos="411163" algn="l"/>
              </a:tabLst>
              <a:defRPr sz="2900">
                <a:solidFill>
                  <a:schemeClr val="tx1"/>
                </a:solidFill>
                <a:latin typeface="Verdana" panose="020B0604030504040204" pitchFamily="34" charset="0"/>
                <a:cs typeface="Arial" panose="020B0604020202020204" pitchFamily="34" charset="0"/>
              </a:defRPr>
            </a:lvl1pPr>
            <a:lvl2pPr marL="742950" indent="-285750" algn="r" defTabSz="668338" rtl="1">
              <a:spcBef>
                <a:spcPct val="20000"/>
              </a:spcBef>
              <a:buClr>
                <a:schemeClr val="accent2"/>
              </a:buClr>
              <a:buSzPct val="70000"/>
              <a:buFont typeface="Wingdings" panose="05000000000000000000" pitchFamily="2" charset="2"/>
              <a:buChar char="l"/>
              <a:tabLst>
                <a:tab pos="411163" algn="l"/>
              </a:tabLst>
              <a:defRPr sz="2500">
                <a:solidFill>
                  <a:schemeClr val="tx1"/>
                </a:solidFill>
                <a:latin typeface="Verdana" panose="020B0604030504040204" pitchFamily="34" charset="0"/>
                <a:cs typeface="Arial" panose="020B0604020202020204" pitchFamily="34" charset="0"/>
              </a:defRPr>
            </a:lvl2pPr>
            <a:lvl3pPr marL="1143000" indent="-228600" algn="r" defTabSz="668338" rtl="1">
              <a:spcBef>
                <a:spcPct val="20000"/>
              </a:spcBef>
              <a:buClr>
                <a:schemeClr val="tx2"/>
              </a:buClr>
              <a:buSzPct val="65000"/>
              <a:buFont typeface="Wingdings" panose="05000000000000000000" pitchFamily="2" charset="2"/>
              <a:buChar char="¡"/>
              <a:tabLst>
                <a:tab pos="411163" algn="l"/>
              </a:tabLst>
              <a:defRPr sz="2200">
                <a:solidFill>
                  <a:schemeClr val="tx1"/>
                </a:solidFill>
                <a:latin typeface="Verdana" panose="020B0604030504040204" pitchFamily="34" charset="0"/>
                <a:cs typeface="Arial" panose="020B0604020202020204" pitchFamily="34" charset="0"/>
              </a:defRPr>
            </a:lvl3pPr>
            <a:lvl4pPr marL="1600200" indent="-228600" algn="r" defTabSz="668338" rtl="1">
              <a:spcBef>
                <a:spcPct val="20000"/>
              </a:spcBef>
              <a:buClr>
                <a:schemeClr val="accent2"/>
              </a:buClr>
              <a:buSzPct val="70000"/>
              <a:buFont typeface="Wingdings" panose="05000000000000000000" pitchFamily="2" charset="2"/>
              <a:buChar char="l"/>
              <a:tabLst>
                <a:tab pos="411163" algn="l"/>
              </a:tabLst>
              <a:defRPr sz="1900">
                <a:solidFill>
                  <a:schemeClr val="tx1"/>
                </a:solidFill>
                <a:latin typeface="Verdana" panose="020B0604030504040204" pitchFamily="34" charset="0"/>
                <a:cs typeface="Arial" panose="020B0604020202020204" pitchFamily="34" charset="0"/>
              </a:defRPr>
            </a:lvl4pPr>
            <a:lvl5pPr marL="2057400" indent="-228600" algn="r" defTabSz="668338" rtl="1">
              <a:spcBef>
                <a:spcPct val="20000"/>
              </a:spcBef>
              <a:buClr>
                <a:schemeClr val="tx2"/>
              </a:buClr>
              <a:buSzPct val="60000"/>
              <a:buFont typeface="Wingdings" panose="05000000000000000000" pitchFamily="2" charset="2"/>
              <a:buChar char="¡"/>
              <a:tabLst>
                <a:tab pos="411163" algn="l"/>
              </a:tabLst>
              <a:defRPr sz="1900">
                <a:solidFill>
                  <a:schemeClr val="tx1"/>
                </a:solidFill>
                <a:latin typeface="Verdana" panose="020B0604030504040204" pitchFamily="34" charset="0"/>
                <a:cs typeface="Arial" panose="020B0604020202020204" pitchFamily="34" charset="0"/>
              </a:defRPr>
            </a:lvl5pPr>
            <a:lvl6pPr marL="2514600" indent="-228600" defTabSz="668338" eaLnBrk="0" fontAlgn="base" hangingPunct="0">
              <a:spcBef>
                <a:spcPct val="20000"/>
              </a:spcBef>
              <a:spcAft>
                <a:spcPct val="0"/>
              </a:spcAft>
              <a:buClr>
                <a:schemeClr val="tx2"/>
              </a:buClr>
              <a:buSzPct val="60000"/>
              <a:buFont typeface="Wingdings" panose="05000000000000000000" pitchFamily="2" charset="2"/>
              <a:buChar char="¡"/>
              <a:tabLst>
                <a:tab pos="411163" algn="l"/>
              </a:tabLst>
              <a:defRPr sz="1900">
                <a:solidFill>
                  <a:schemeClr val="tx1"/>
                </a:solidFill>
                <a:latin typeface="Verdana" panose="020B0604030504040204" pitchFamily="34" charset="0"/>
                <a:cs typeface="Arial" panose="020B0604020202020204" pitchFamily="34" charset="0"/>
              </a:defRPr>
            </a:lvl6pPr>
            <a:lvl7pPr marL="2971800" indent="-228600" defTabSz="668338" eaLnBrk="0" fontAlgn="base" hangingPunct="0">
              <a:spcBef>
                <a:spcPct val="20000"/>
              </a:spcBef>
              <a:spcAft>
                <a:spcPct val="0"/>
              </a:spcAft>
              <a:buClr>
                <a:schemeClr val="tx2"/>
              </a:buClr>
              <a:buSzPct val="60000"/>
              <a:buFont typeface="Wingdings" panose="05000000000000000000" pitchFamily="2" charset="2"/>
              <a:buChar char="¡"/>
              <a:tabLst>
                <a:tab pos="411163" algn="l"/>
              </a:tabLst>
              <a:defRPr sz="1900">
                <a:solidFill>
                  <a:schemeClr val="tx1"/>
                </a:solidFill>
                <a:latin typeface="Verdana" panose="020B0604030504040204" pitchFamily="34" charset="0"/>
                <a:cs typeface="Arial" panose="020B0604020202020204" pitchFamily="34" charset="0"/>
              </a:defRPr>
            </a:lvl7pPr>
            <a:lvl8pPr marL="3429000" indent="-228600" defTabSz="668338" eaLnBrk="0" fontAlgn="base" hangingPunct="0">
              <a:spcBef>
                <a:spcPct val="20000"/>
              </a:spcBef>
              <a:spcAft>
                <a:spcPct val="0"/>
              </a:spcAft>
              <a:buClr>
                <a:schemeClr val="tx2"/>
              </a:buClr>
              <a:buSzPct val="60000"/>
              <a:buFont typeface="Wingdings" panose="05000000000000000000" pitchFamily="2" charset="2"/>
              <a:buChar char="¡"/>
              <a:tabLst>
                <a:tab pos="411163" algn="l"/>
              </a:tabLst>
              <a:defRPr sz="1900">
                <a:solidFill>
                  <a:schemeClr val="tx1"/>
                </a:solidFill>
                <a:latin typeface="Verdana" panose="020B0604030504040204" pitchFamily="34" charset="0"/>
                <a:cs typeface="Arial" panose="020B0604020202020204" pitchFamily="34" charset="0"/>
              </a:defRPr>
            </a:lvl8pPr>
            <a:lvl9pPr marL="3886200" indent="-228600" defTabSz="668338" eaLnBrk="0" fontAlgn="base" hangingPunct="0">
              <a:spcBef>
                <a:spcPct val="20000"/>
              </a:spcBef>
              <a:spcAft>
                <a:spcPct val="0"/>
              </a:spcAft>
              <a:buClr>
                <a:schemeClr val="tx2"/>
              </a:buClr>
              <a:buSzPct val="60000"/>
              <a:buFont typeface="Wingdings" panose="05000000000000000000" pitchFamily="2" charset="2"/>
              <a:buChar char="¡"/>
              <a:tabLst>
                <a:tab pos="411163" algn="l"/>
              </a:tabLst>
              <a:defRPr sz="1900">
                <a:solidFill>
                  <a:schemeClr val="tx1"/>
                </a:solidFill>
                <a:latin typeface="Verdana" panose="020B0604030504040204" pitchFamily="34" charset="0"/>
                <a:cs typeface="Arial" panose="020B0604020202020204" pitchFamily="34" charset="0"/>
              </a:defRPr>
            </a:lvl9pPr>
          </a:lstStyle>
          <a:p>
            <a:pPr algn="just">
              <a:spcBef>
                <a:spcPct val="0"/>
              </a:spcBef>
              <a:buClrTx/>
              <a:buSzTx/>
              <a:buFontTx/>
              <a:buNone/>
              <a:defRPr/>
            </a:pPr>
            <a:r>
              <a:rPr lang="fa-IR" sz="2500" dirty="0">
                <a:solidFill>
                  <a:srgbClr val="000000"/>
                </a:solidFill>
                <a:latin typeface="Calibri" panose="020F0502020204030204" pitchFamily="34" charset="0"/>
                <a:cs typeface="B Nazanin" panose="00000400000000000000" pitchFamily="2" charset="-78"/>
              </a:rPr>
              <a:t>		</a:t>
            </a:r>
          </a:p>
          <a:p>
            <a:pPr indent="0" defTabSz="914400">
              <a:spcBef>
                <a:spcPct val="0"/>
              </a:spcBef>
              <a:buClrTx/>
              <a:buSzTx/>
              <a:buNone/>
              <a:tabLst/>
              <a:defRPr/>
            </a:pPr>
            <a:endParaRPr lang="fa-IR" sz="2700" dirty="0">
              <a:solidFill>
                <a:srgbClr val="000000"/>
              </a:solidFill>
              <a:latin typeface="Calibri" panose="020F0502020204030204" pitchFamily="34" charset="0"/>
              <a:cs typeface="B Nazanin" panose="00000400000000000000" pitchFamily="2" charset="-78"/>
            </a:endParaRPr>
          </a:p>
          <a:p>
            <a:pPr indent="0" defTabSz="914400">
              <a:spcBef>
                <a:spcPct val="0"/>
              </a:spcBef>
              <a:buClrTx/>
              <a:buSzTx/>
              <a:buNone/>
              <a:tabLst/>
              <a:defRPr/>
            </a:pPr>
            <a:endParaRPr lang="fa-IR" sz="2700" dirty="0">
              <a:solidFill>
                <a:srgbClr val="000000"/>
              </a:solidFill>
              <a:latin typeface="Calibri" panose="020F0502020204030204" pitchFamily="34" charset="0"/>
              <a:cs typeface="B Nazanin" panose="00000400000000000000" pitchFamily="2" charset="-78"/>
            </a:endParaRPr>
          </a:p>
          <a:p>
            <a:pPr>
              <a:spcBef>
                <a:spcPct val="0"/>
              </a:spcBef>
              <a:buClrTx/>
              <a:buSzTx/>
              <a:buFontTx/>
              <a:buNone/>
              <a:defRPr/>
            </a:pPr>
            <a:endParaRPr lang="fa-IR" sz="1400" dirty="0">
              <a:solidFill>
                <a:srgbClr val="000000"/>
              </a:solidFill>
              <a:latin typeface="Calibri" panose="020F0502020204030204" pitchFamily="34" charset="0"/>
            </a:endParaRPr>
          </a:p>
        </p:txBody>
      </p:sp>
      <p:pic>
        <p:nvPicPr>
          <p:cNvPr id="25604" name="Picture 9" descr="inserting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4708525"/>
            <a:ext cx="325437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4724400"/>
            <a:ext cx="411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
          <p:cNvSpPr>
            <a:spLocks noChangeArrowheads="1"/>
          </p:cNvSpPr>
          <p:nvPr/>
        </p:nvSpPr>
        <p:spPr bwMode="auto">
          <a:xfrm>
            <a:off x="1992313" y="2413000"/>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rtl="1"/>
            <a:r>
              <a:rPr lang="ar-SA" dirty="0">
                <a:solidFill>
                  <a:srgbClr val="000000"/>
                </a:solidFill>
                <a:latin typeface="Calibri" panose="020F0502020204030204" pitchFamily="34" charset="0"/>
                <a:cs typeface="B Nazanin" panose="00000400000000000000" pitchFamily="2" charset="-78"/>
              </a:rPr>
              <a:t>فرم درخواست خون و فرآورده بايد توسط پزشك بطور كامل پر شده و امضاء شود</a:t>
            </a:r>
            <a:r>
              <a:rPr lang="fa-IR" dirty="0">
                <a:solidFill>
                  <a:srgbClr val="000000"/>
                </a:solidFill>
                <a:latin typeface="Calibri" panose="020F0502020204030204" pitchFamily="34" charset="0"/>
                <a:cs typeface="B Nazanin" panose="00000400000000000000" pitchFamily="2" charset="-78"/>
              </a:rPr>
              <a:t>.</a:t>
            </a:r>
          </a:p>
          <a:p>
            <a:pPr algn="just" rtl="1"/>
            <a:r>
              <a:rPr lang="ar-SA" dirty="0">
                <a:solidFill>
                  <a:srgbClr val="000000"/>
                </a:solidFill>
                <a:latin typeface="Calibri" panose="020F0502020204030204" pitchFamily="34" charset="0"/>
                <a:cs typeface="B Nazanin" panose="00000400000000000000" pitchFamily="2" charset="-78"/>
              </a:rPr>
              <a:t> </a:t>
            </a:r>
            <a:endParaRPr lang="fa-IR" dirty="0">
              <a:solidFill>
                <a:srgbClr val="000000"/>
              </a:solidFill>
              <a:latin typeface="Calibri" panose="020F0502020204030204" pitchFamily="34" charset="0"/>
              <a:cs typeface="Nazanin" panose="00000400000000000000" pitchFamily="2" charset="-78"/>
            </a:endParaRPr>
          </a:p>
          <a:p>
            <a:pPr algn="r" rtl="1"/>
            <a:r>
              <a:rPr lang="fa-IR" dirty="0">
                <a:solidFill>
                  <a:srgbClr val="000000"/>
                </a:solidFill>
                <a:latin typeface="Calibri" panose="020F0502020204030204" pitchFamily="34" charset="0"/>
                <a:cs typeface="B Nazanin" panose="00000400000000000000" pitchFamily="2" charset="-78"/>
              </a:rPr>
              <a:t>اصل فرم درخواست خون و فرآورده پس از  تكميل به همراه نمونه بيمار در پلاستيك مخصوص </a:t>
            </a:r>
            <a:r>
              <a:rPr lang="en-US" sz="1600" dirty="0">
                <a:solidFill>
                  <a:srgbClr val="000000"/>
                </a:solidFill>
                <a:latin typeface="Calibri" panose="020F0502020204030204" pitchFamily="34" charset="0"/>
                <a:cs typeface="B Nazanin" panose="00000400000000000000" pitchFamily="2" charset="-78"/>
              </a:rPr>
              <a:t>(Lock bag)</a:t>
            </a:r>
            <a:r>
              <a:rPr lang="fa-IR" sz="1600" dirty="0">
                <a:solidFill>
                  <a:srgbClr val="000000"/>
                </a:solidFill>
                <a:latin typeface="Calibri" panose="020F0502020204030204" pitchFamily="34" charset="0"/>
                <a:cs typeface="B Nazanin" panose="00000400000000000000" pitchFamily="2" charset="-78"/>
              </a:rPr>
              <a:t> </a:t>
            </a:r>
            <a:r>
              <a:rPr lang="fa-IR" dirty="0">
                <a:solidFill>
                  <a:srgbClr val="000000"/>
                </a:solidFill>
                <a:latin typeface="Calibri" panose="020F0502020204030204" pitchFamily="34" charset="0"/>
                <a:cs typeface="B Nazanin" panose="00000400000000000000" pitchFamily="2" charset="-78"/>
              </a:rPr>
              <a:t>قرار داده شده و هرچه سريع</a:t>
            </a:r>
            <a:r>
              <a:rPr lang="fa-IR" dirty="0">
                <a:solidFill>
                  <a:srgbClr val="000000"/>
                </a:solidFill>
                <a:latin typeface="Calibri" panose="020F0502020204030204" pitchFamily="34" charset="0"/>
                <a:cs typeface="Nazanin" panose="00000400000000000000" pitchFamily="2" charset="-78"/>
              </a:rPr>
              <a:t>‌</a:t>
            </a:r>
            <a:r>
              <a:rPr lang="fa-IR" dirty="0">
                <a:solidFill>
                  <a:srgbClr val="000000"/>
                </a:solidFill>
                <a:latin typeface="Calibri" panose="020F0502020204030204" pitchFamily="34" charset="0"/>
                <a:cs typeface="B Nazanin" panose="00000400000000000000" pitchFamily="2" charset="-78"/>
              </a:rPr>
              <a:t>تر به بانك خون ارسال شده و نسخه كپي در پرونده نگهداري شود.</a:t>
            </a:r>
          </a:p>
        </p:txBody>
      </p:sp>
      <p:sp>
        <p:nvSpPr>
          <p:cNvPr id="25607" name="Rectangle 2"/>
          <p:cNvSpPr>
            <a:spLocks noChangeArrowheads="1"/>
          </p:cNvSpPr>
          <p:nvPr/>
        </p:nvSpPr>
        <p:spPr bwMode="auto">
          <a:xfrm>
            <a:off x="3821113" y="749300"/>
            <a:ext cx="4622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a-IR" altLang="en-US" sz="3200">
                <a:cs typeface="B Titr" panose="00000700000000000000" pitchFamily="2" charset="-78"/>
              </a:rPr>
              <a:t>تکمیل فرم درخواست خون</a:t>
            </a:r>
            <a:endParaRPr lang="fa-IR" sz="3200"/>
          </a:p>
        </p:txBody>
      </p:sp>
      <p:pic>
        <p:nvPicPr>
          <p:cNvPr id="2" name="Z00000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487363" cy="487363"/>
          </a:xfrm>
          <a:prstGeom prst="rect">
            <a:avLst/>
          </a:prstGeom>
        </p:spPr>
      </p:pic>
    </p:spTree>
    <p:extLst>
      <p:ext uri="{BB962C8B-B14F-4D97-AF65-F5344CB8AC3E}">
        <p14:creationId xmlns:p14="http://schemas.microsoft.com/office/powerpoint/2010/main" val="8069331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0180B3D-731D-4B88-AEA5-A4A8FFB1C4F1}" type="slidenum">
              <a:rPr lang="ar-SA" altLang="en-US">
                <a:solidFill>
                  <a:srgbClr val="000000"/>
                </a:solidFill>
              </a:rPr>
              <a:pPr/>
              <a:t>13</a:t>
            </a:fld>
            <a:endParaRPr lang="en-US" altLang="en-US">
              <a:solidFill>
                <a:srgbClr val="000000"/>
              </a:solidFill>
            </a:endParaRPr>
          </a:p>
        </p:txBody>
      </p:sp>
      <p:pic>
        <p:nvPicPr>
          <p:cNvPr id="2662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6064" y="1"/>
            <a:ext cx="5208587"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
          <p:cNvSpPr>
            <a:spLocks noChangeArrowheads="1"/>
          </p:cNvSpPr>
          <p:nvPr/>
        </p:nvSpPr>
        <p:spPr bwMode="auto">
          <a:xfrm>
            <a:off x="8328026" y="2060576"/>
            <a:ext cx="2232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buFont typeface="Wingdings" panose="05000000000000000000" pitchFamily="2" charset="2"/>
              <a:buNone/>
            </a:pPr>
            <a:r>
              <a:rPr lang="fa-IR" altLang="en-US" b="1">
                <a:cs typeface="B Nazanin" panose="00000400000000000000" pitchFamily="2" charset="-78"/>
              </a:rPr>
              <a:t>فرم درخواست</a:t>
            </a:r>
          </a:p>
          <a:p>
            <a:pPr algn="r" rtl="1"/>
            <a:r>
              <a:rPr lang="fa-IR" altLang="en-US" b="1">
                <a:solidFill>
                  <a:srgbClr val="000000"/>
                </a:solidFill>
                <a:latin typeface="Calibri" panose="020F0502020204030204" pitchFamily="34" charset="0"/>
                <a:cs typeface="B Nazanin" panose="00000400000000000000" pitchFamily="2" charset="-78"/>
              </a:rPr>
              <a:t>غيراورژانس </a:t>
            </a:r>
            <a:r>
              <a:rPr lang="en-US" altLang="en-US" b="1">
                <a:solidFill>
                  <a:srgbClr val="000000"/>
                </a:solidFill>
                <a:latin typeface="Calibri" panose="020F0502020204030204" pitchFamily="34" charset="0"/>
                <a:cs typeface="B Nazanin" panose="00000400000000000000" pitchFamily="2" charset="-78"/>
              </a:rPr>
              <a:t>(Elective)</a:t>
            </a:r>
            <a:endParaRPr lang="fa-IR" altLang="en-US" b="1"/>
          </a:p>
        </p:txBody>
      </p:sp>
    </p:spTree>
    <p:extLst>
      <p:ext uri="{BB962C8B-B14F-4D97-AF65-F5344CB8AC3E}">
        <p14:creationId xmlns:p14="http://schemas.microsoft.com/office/powerpoint/2010/main" val="1111545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B2F860D-C182-4B29-8FC0-D0657185579E}" type="slidenum">
              <a:rPr lang="ar-SA" altLang="en-US">
                <a:solidFill>
                  <a:srgbClr val="000000"/>
                </a:solidFill>
              </a:rPr>
              <a:pPr/>
              <a:t>14</a:t>
            </a:fld>
            <a:endParaRPr lang="en-US" altLang="en-US">
              <a:solidFill>
                <a:srgbClr val="000000"/>
              </a:solidFill>
            </a:endParaRPr>
          </a:p>
        </p:txBody>
      </p:sp>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1"/>
            <a:ext cx="494665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1"/>
          <p:cNvSpPr>
            <a:spLocks noChangeArrowheads="1"/>
          </p:cNvSpPr>
          <p:nvPr/>
        </p:nvSpPr>
        <p:spPr bwMode="auto">
          <a:xfrm>
            <a:off x="8688389" y="3213101"/>
            <a:ext cx="158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fa-IR" altLang="en-US" b="1">
                <a:solidFill>
                  <a:srgbClr val="FF0000"/>
                </a:solidFill>
                <a:cs typeface="B Nazanin" panose="00000400000000000000" pitchFamily="2" charset="-78"/>
              </a:rPr>
              <a:t>فرم درخواست</a:t>
            </a:r>
          </a:p>
          <a:p>
            <a:pPr algn="r" rtl="1"/>
            <a:r>
              <a:rPr lang="fa-IR" altLang="en-US" b="1">
                <a:solidFill>
                  <a:srgbClr val="FF0000"/>
                </a:solidFill>
                <a:cs typeface="B Nazanin" panose="00000400000000000000" pitchFamily="2" charset="-78"/>
              </a:rPr>
              <a:t> خون اورژانس</a:t>
            </a:r>
            <a:endParaRPr lang="fa-IR" altLang="en-US">
              <a:solidFill>
                <a:srgbClr val="000000"/>
              </a:solidFill>
            </a:endParaRPr>
          </a:p>
        </p:txBody>
      </p:sp>
    </p:spTree>
    <p:extLst>
      <p:ext uri="{BB962C8B-B14F-4D97-AF65-F5344CB8AC3E}">
        <p14:creationId xmlns:p14="http://schemas.microsoft.com/office/powerpoint/2010/main" val="691411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BA72980-13CE-44E1-8D3F-5331C8524664}" type="slidenum">
              <a:rPr lang="ar-SA" smtClean="0"/>
              <a:pPr>
                <a:defRPr/>
              </a:pPr>
              <a:t>15</a:t>
            </a:fld>
            <a:endParaRPr lang="en-US"/>
          </a:p>
        </p:txBody>
      </p:sp>
      <p:pic>
        <p:nvPicPr>
          <p:cNvPr id="286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8439" y="185739"/>
            <a:ext cx="423862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68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C5FB238-AABC-4E43-B04D-D9BB2A2D60BD}" type="slidenum">
              <a:rPr lang="ar-SA" altLang="en-US"/>
              <a:pPr/>
              <a:t>16</a:t>
            </a:fld>
            <a:endParaRPr lang="en-US" altLang="en-US"/>
          </a:p>
        </p:txBody>
      </p:sp>
      <p:sp>
        <p:nvSpPr>
          <p:cNvPr id="29699" name="Rectangle 2"/>
          <p:cNvSpPr>
            <a:spLocks noGrp="1"/>
          </p:cNvSpPr>
          <p:nvPr>
            <p:ph type="ctrTitle" idx="4294967295"/>
          </p:nvPr>
        </p:nvSpPr>
        <p:spPr>
          <a:xfrm>
            <a:off x="3444876" y="385764"/>
            <a:ext cx="7223125" cy="1062037"/>
          </a:xfrm>
        </p:spPr>
        <p:txBody>
          <a:bodyPr>
            <a:normAutofit fontScale="90000"/>
          </a:bodyPr>
          <a:lstStyle/>
          <a:p>
            <a:pPr algn="ctr" rtl="1" eaLnBrk="1" hangingPunct="1"/>
            <a:r>
              <a:rPr lang="fa-IR" altLang="en-US" b="1" smtClean="0">
                <a:cs typeface="B Nazanin" panose="00000400000000000000" pitchFamily="2" charset="-78"/>
              </a:rPr>
              <a:t>مهمترين نكته در تهيه نمونه رزرو خون</a:t>
            </a:r>
            <a:endParaRPr lang="en-US" altLang="en-US" smtClean="0">
              <a:cs typeface="Times New Roman" panose="02020603050405020304" pitchFamily="18" charset="0"/>
            </a:endParaRPr>
          </a:p>
        </p:txBody>
      </p:sp>
      <p:sp>
        <p:nvSpPr>
          <p:cNvPr id="29700" name="Rectangle 3"/>
          <p:cNvSpPr>
            <a:spLocks noGrp="1"/>
          </p:cNvSpPr>
          <p:nvPr>
            <p:ph type="subTitle" idx="4294967295"/>
          </p:nvPr>
        </p:nvSpPr>
        <p:spPr>
          <a:xfrm>
            <a:off x="2514600" y="1676400"/>
            <a:ext cx="8153400" cy="4267200"/>
          </a:xfrm>
        </p:spPr>
        <p:txBody>
          <a:bodyPr vert="horz" lIns="91440" tIns="0" rIns="91440" bIns="45720" rtlCol="1">
            <a:normAutofit/>
          </a:bodyPr>
          <a:lstStyle/>
          <a:p>
            <a:pPr marL="692150" indent="-692150" algn="ctr">
              <a:buNone/>
            </a:pPr>
            <a:r>
              <a:rPr lang="fa-IR" altLang="en-US" b="1" i="1" u="sng" dirty="0">
                <a:solidFill>
                  <a:srgbClr val="F9150F"/>
                </a:solidFill>
                <a:cs typeface="B Nazanin" panose="00000400000000000000" pitchFamily="2" charset="-78"/>
              </a:rPr>
              <a:t>*تاييد هويت بيمار :</a:t>
            </a:r>
          </a:p>
          <a:p>
            <a:pPr marL="692150" indent="-692150" algn="just">
              <a:lnSpc>
                <a:spcPct val="150000"/>
              </a:lnSpc>
              <a:buNone/>
            </a:pPr>
            <a:r>
              <a:rPr lang="ar-SA" altLang="en-US" sz="2300" b="1" dirty="0">
                <a:solidFill>
                  <a:srgbClr val="320E04"/>
                </a:solidFill>
                <a:cs typeface="B Nazanin" panose="00000400000000000000" pitchFamily="2" charset="-78"/>
              </a:rPr>
              <a:t>قبل از نمونه گيري از خود فرد، نام، نام</a:t>
            </a:r>
            <a:r>
              <a:rPr lang="ar-SA" altLang="en-US" sz="2300" b="1" dirty="0">
                <a:solidFill>
                  <a:srgbClr val="320E04"/>
                </a:solidFill>
                <a:ea typeface="Majalla UI"/>
                <a:cs typeface="Majalla UI"/>
              </a:rPr>
              <a:t>‌</a:t>
            </a:r>
            <a:r>
              <a:rPr lang="ar-SA" altLang="en-US" sz="2300" b="1" dirty="0">
                <a:solidFill>
                  <a:srgbClr val="320E04"/>
                </a:solidFill>
                <a:cs typeface="B Nazanin" panose="00000400000000000000" pitchFamily="2" charset="-78"/>
              </a:rPr>
              <a:t>خانوادگي را پرسيده و مشخصات بيمار را با پرونده و اطلاعات </a:t>
            </a:r>
            <a:r>
              <a:rPr lang="fa-IR" altLang="en-US" sz="2300" b="1" dirty="0">
                <a:solidFill>
                  <a:srgbClr val="320E04"/>
                </a:solidFill>
                <a:cs typeface="B Nazanin" panose="00000400000000000000" pitchFamily="2" charset="-78"/>
              </a:rPr>
              <a:t>فرم</a:t>
            </a:r>
            <a:r>
              <a:rPr lang="ar-SA" altLang="en-US" sz="2300" b="1" dirty="0">
                <a:solidFill>
                  <a:srgbClr val="320E04"/>
                </a:solidFill>
                <a:cs typeface="B Nazanin" panose="00000400000000000000" pitchFamily="2" charset="-78"/>
              </a:rPr>
              <a:t> درخواست </a:t>
            </a:r>
            <a:r>
              <a:rPr lang="fa-IR" altLang="en-US" sz="2300" b="1" dirty="0">
                <a:solidFill>
                  <a:srgbClr val="320E04"/>
                </a:solidFill>
                <a:cs typeface="B Nazanin" panose="00000400000000000000" pitchFamily="2" charset="-78"/>
              </a:rPr>
              <a:t>خون</a:t>
            </a:r>
            <a:r>
              <a:rPr lang="ar-SA" altLang="en-US" sz="2300" b="1" dirty="0">
                <a:solidFill>
                  <a:srgbClr val="320E04"/>
                </a:solidFill>
                <a:cs typeface="B Nazanin" panose="00000400000000000000" pitchFamily="2" charset="-78"/>
              </a:rPr>
              <a:t> مقايسه نمائيد. </a:t>
            </a:r>
            <a:r>
              <a:rPr lang="fa-IR" altLang="en-US" sz="2300" b="1" dirty="0">
                <a:solidFill>
                  <a:srgbClr val="320E04"/>
                </a:solidFill>
                <a:cs typeface="B Nazanin" panose="00000400000000000000" pitchFamily="2" charset="-78"/>
              </a:rPr>
              <a:t>(در صورت وجود مچ بند</a:t>
            </a:r>
            <a:r>
              <a:rPr lang="ar-SA" altLang="en-US" sz="2300" b="1" dirty="0">
                <a:solidFill>
                  <a:srgbClr val="320E04"/>
                </a:solidFill>
                <a:cs typeface="B Nazanin" panose="00000400000000000000" pitchFamily="2" charset="-78"/>
              </a:rPr>
              <a:t>،</a:t>
            </a:r>
            <a:r>
              <a:rPr lang="fa-IR" altLang="en-US" sz="2300" b="1" dirty="0">
                <a:solidFill>
                  <a:srgbClr val="320E04"/>
                </a:solidFill>
                <a:cs typeface="B Nazanin" panose="00000400000000000000" pitchFamily="2" charset="-78"/>
              </a:rPr>
              <a:t> </a:t>
            </a:r>
            <a:r>
              <a:rPr lang="ar-SA" altLang="en-US" sz="2300" b="1" dirty="0">
                <a:solidFill>
                  <a:srgbClr val="320E04"/>
                </a:solidFill>
                <a:cs typeface="B Nazanin" panose="00000400000000000000" pitchFamily="2" charset="-78"/>
              </a:rPr>
              <a:t>مطابقت مچ بند، با اطلاعات پرونده و فرم درخواست تكميل شده خون</a:t>
            </a:r>
            <a:r>
              <a:rPr lang="fa-IR" altLang="en-US" sz="2300" b="1" dirty="0">
                <a:solidFill>
                  <a:srgbClr val="320E04"/>
                </a:solidFill>
                <a:cs typeface="B Nazanin" panose="00000400000000000000" pitchFamily="2" charset="-78"/>
              </a:rPr>
              <a:t>)</a:t>
            </a:r>
          </a:p>
          <a:p>
            <a:pPr marL="692150" indent="-692150" algn="just">
              <a:lnSpc>
                <a:spcPct val="150000"/>
              </a:lnSpc>
              <a:buNone/>
            </a:pPr>
            <a:r>
              <a:rPr lang="fa-IR" altLang="en-US" sz="2300" b="1" dirty="0">
                <a:ea typeface="Majalla UI"/>
                <a:cs typeface="B Nazanin" panose="00000400000000000000" pitchFamily="2" charset="-78"/>
              </a:rPr>
              <a:t>از برچسب زدن قبلي لوله هاي چند بيمار (به عنوان مثال درايستگاه پرستاري)و سپس اقدام به نمونه گيري ازبيماران شديدا پرهيز گردد)</a:t>
            </a:r>
          </a:p>
          <a:p>
            <a:pPr marL="692150" indent="-692150" algn="just">
              <a:lnSpc>
                <a:spcPct val="150000"/>
              </a:lnSpc>
              <a:buNone/>
            </a:pPr>
            <a:endParaRPr lang="ar-SA" altLang="en-US" sz="2300" b="1" dirty="0">
              <a:solidFill>
                <a:srgbClr val="320E04"/>
              </a:solidFill>
              <a:cs typeface="B Nazanin" panose="00000400000000000000" pitchFamily="2" charset="-78"/>
            </a:endParaRPr>
          </a:p>
        </p:txBody>
      </p:sp>
      <p:sp>
        <p:nvSpPr>
          <p:cNvPr id="58372" name="Text Box 4"/>
          <p:cNvSpPr txBox="1">
            <a:spLocks noChangeArrowheads="1"/>
          </p:cNvSpPr>
          <p:nvPr/>
        </p:nvSpPr>
        <p:spPr bwMode="auto">
          <a:xfrm>
            <a:off x="2514600" y="5867401"/>
            <a:ext cx="7696200" cy="519113"/>
          </a:xfrm>
          <a:prstGeom prst="rect">
            <a:avLst/>
          </a:prstGeom>
          <a:noFill/>
          <a:ln w="9525" algn="ctr">
            <a:noFill/>
            <a:miter lim="800000"/>
            <a:headEnd/>
            <a:tailEnd/>
          </a:ln>
          <a:effectLst/>
        </p:spPr>
        <p:txBody>
          <a:bodyPr>
            <a:spAutoFit/>
          </a:bodyPr>
          <a:lstStyle/>
          <a:p>
            <a:pPr marL="342900" indent="-342900">
              <a:spcBef>
                <a:spcPct val="50000"/>
              </a:spcBef>
              <a:buClr>
                <a:schemeClr val="hlink"/>
              </a:buClr>
              <a:buBlip>
                <a:blip r:embed="rId5"/>
              </a:buBlip>
              <a:defRPr/>
            </a:pPr>
            <a:endParaRPr lang="en-US" sz="2800">
              <a:effectLst>
                <a:outerShdw blurRad="38100" dist="38100" dir="2700000" algn="tl">
                  <a:srgbClr val="C0C0C0"/>
                </a:outerShdw>
              </a:effectLst>
            </a:endParaRPr>
          </a:p>
        </p:txBody>
      </p:sp>
      <p:pic>
        <p:nvPicPr>
          <p:cNvPr id="2" name="Z00000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356" y="5418931"/>
            <a:ext cx="487363" cy="487363"/>
          </a:xfrm>
          <a:prstGeom prst="rect">
            <a:avLst/>
          </a:prstGeom>
        </p:spPr>
      </p:pic>
    </p:spTree>
    <p:extLst>
      <p:ext uri="{BB962C8B-B14F-4D97-AF65-F5344CB8AC3E}">
        <p14:creationId xmlns:p14="http://schemas.microsoft.com/office/powerpoint/2010/main" val="4841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627279A-A3C0-4D93-A46B-1ECAE2249D51}" type="slidenum">
              <a:rPr lang="ar-SA" altLang="en-US"/>
              <a:pPr/>
              <a:t>17</a:t>
            </a:fld>
            <a:endParaRPr lang="en-US" altLang="en-US"/>
          </a:p>
        </p:txBody>
      </p:sp>
      <p:sp>
        <p:nvSpPr>
          <p:cNvPr id="31747" name="Rectangle 2"/>
          <p:cNvSpPr>
            <a:spLocks noGrp="1"/>
          </p:cNvSpPr>
          <p:nvPr>
            <p:ph type="ctrTitle" idx="4294967295"/>
          </p:nvPr>
        </p:nvSpPr>
        <p:spPr>
          <a:xfrm>
            <a:off x="3260726" y="360363"/>
            <a:ext cx="7407275" cy="1471612"/>
          </a:xfrm>
        </p:spPr>
        <p:txBody>
          <a:bodyPr/>
          <a:lstStyle/>
          <a:p>
            <a:pPr algn="ctr" rtl="1" eaLnBrk="1" hangingPunct="1"/>
            <a:r>
              <a:rPr lang="ar-SA" altLang="en-US" b="1" smtClean="0">
                <a:cs typeface="B Nazanin" panose="00000400000000000000" pitchFamily="2" charset="-78"/>
              </a:rPr>
              <a:t>روش نمونه</a:t>
            </a:r>
            <a:r>
              <a:rPr lang="ar-SA" altLang="en-US" b="1" smtClean="0"/>
              <a:t>‌</a:t>
            </a:r>
            <a:r>
              <a:rPr lang="ar-SA" altLang="en-US" b="1" smtClean="0">
                <a:cs typeface="B Nazanin" panose="00000400000000000000" pitchFamily="2" charset="-78"/>
              </a:rPr>
              <a:t>گيري</a:t>
            </a:r>
            <a:r>
              <a:rPr lang="en-US" altLang="en-US" b="1" smtClean="0">
                <a:cs typeface="B Nazanin" panose="00000400000000000000" pitchFamily="2" charset="-78"/>
              </a:rPr>
              <a:t> </a:t>
            </a:r>
            <a:r>
              <a:rPr lang="fa-IR" altLang="en-US" b="1" smtClean="0">
                <a:cs typeface="B Nazanin" panose="00000400000000000000" pitchFamily="2" charset="-78"/>
              </a:rPr>
              <a:t>(رزرو خون)</a:t>
            </a:r>
            <a:r>
              <a:rPr lang="en-US" altLang="en-US" b="1" smtClean="0">
                <a:cs typeface="Times New Roman" panose="02020603050405020304" pitchFamily="18" charset="0"/>
              </a:rPr>
              <a:t/>
            </a:r>
            <a:br>
              <a:rPr lang="en-US" altLang="en-US" b="1" smtClean="0">
                <a:cs typeface="Times New Roman" panose="02020603050405020304" pitchFamily="18" charset="0"/>
              </a:rPr>
            </a:br>
            <a:endParaRPr lang="en-US" altLang="en-US" b="1" smtClean="0">
              <a:cs typeface="Times New Roman" panose="02020603050405020304" pitchFamily="18" charset="0"/>
            </a:endParaRPr>
          </a:p>
        </p:txBody>
      </p:sp>
      <p:sp>
        <p:nvSpPr>
          <p:cNvPr id="31748" name="Rectangle 3"/>
          <p:cNvSpPr>
            <a:spLocks noGrp="1"/>
          </p:cNvSpPr>
          <p:nvPr>
            <p:ph type="subTitle" idx="4294967295"/>
          </p:nvPr>
        </p:nvSpPr>
        <p:spPr>
          <a:xfrm>
            <a:off x="1703388" y="1828800"/>
            <a:ext cx="8964612" cy="4572000"/>
          </a:xfrm>
        </p:spPr>
        <p:txBody>
          <a:bodyPr vert="horz" lIns="91440" tIns="0" rIns="91440" bIns="45720" rtlCol="1">
            <a:normAutofit/>
          </a:bodyPr>
          <a:lstStyle/>
          <a:p>
            <a:pPr marL="26988" indent="0" algn="just">
              <a:buNone/>
            </a:pPr>
            <a:r>
              <a:rPr lang="fa-IR" altLang="en-US" b="1" dirty="0">
                <a:solidFill>
                  <a:srgbClr val="320E04"/>
                </a:solidFill>
                <a:cs typeface="B Nazanin" panose="00000400000000000000" pitchFamily="2" charset="-78"/>
              </a:rPr>
              <a:t>*</a:t>
            </a:r>
            <a:r>
              <a:rPr lang="ar-SA" altLang="en-US" b="1" dirty="0">
                <a:solidFill>
                  <a:srgbClr val="320E04"/>
                </a:solidFill>
                <a:cs typeface="B Nazanin" panose="00000400000000000000" pitchFamily="2" charset="-78"/>
              </a:rPr>
              <a:t>بهتر است از وريد براي گرفتن نمونه خون استفاده شود. دستكش براي پيشگيري از عفونت</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هاي منتقله از طريق خون ضروري است.</a:t>
            </a:r>
          </a:p>
          <a:p>
            <a:pPr marL="26988" indent="0" algn="just">
              <a:buNone/>
            </a:pPr>
            <a:endParaRPr lang="en-US" altLang="en-US" b="1" dirty="0">
              <a:solidFill>
                <a:srgbClr val="320E04"/>
              </a:solidFill>
              <a:cs typeface="B Nazanin" panose="00000400000000000000" pitchFamily="2" charset="-78"/>
            </a:endParaRPr>
          </a:p>
          <a:p>
            <a:pPr marL="26988" indent="0" algn="just">
              <a:buNone/>
            </a:pPr>
            <a:r>
              <a:rPr lang="fa-IR" altLang="en-US" b="1" dirty="0">
                <a:solidFill>
                  <a:srgbClr val="320E04"/>
                </a:solidFill>
                <a:cs typeface="B Nazanin" panose="00000400000000000000" pitchFamily="2" charset="-78"/>
              </a:rPr>
              <a:t>*</a:t>
            </a:r>
            <a:r>
              <a:rPr lang="en-US" altLang="en-US" b="1" dirty="0">
                <a:solidFill>
                  <a:srgbClr val="320E04"/>
                </a:solidFill>
                <a:cs typeface="B Nazanin" panose="00000400000000000000" pitchFamily="2" charset="-78"/>
              </a:rPr>
              <a:t> </a:t>
            </a:r>
            <a:r>
              <a:rPr lang="ar-SA" altLang="en-US" b="1" dirty="0">
                <a:solidFill>
                  <a:srgbClr val="320E04"/>
                </a:solidFill>
                <a:cs typeface="B Nazanin" panose="00000400000000000000" pitchFamily="2" charset="-78"/>
              </a:rPr>
              <a:t>نبايد تورنيكه را به مدت طولاني و بسيار محكم ب</a:t>
            </a:r>
            <a:r>
              <a:rPr lang="fa-IR" altLang="en-US" b="1" dirty="0">
                <a:solidFill>
                  <a:srgbClr val="320E04"/>
                </a:solidFill>
                <a:cs typeface="B Nazanin" panose="00000400000000000000" pitchFamily="2" charset="-78"/>
              </a:rPr>
              <a:t>ست</a:t>
            </a:r>
            <a:r>
              <a:rPr lang="ar-SA" altLang="en-US" b="1" dirty="0">
                <a:solidFill>
                  <a:srgbClr val="320E04"/>
                </a:solidFill>
                <a:cs typeface="B Nazanin" panose="00000400000000000000" pitchFamily="2" charset="-78"/>
              </a:rPr>
              <a:t>. </a:t>
            </a:r>
            <a:r>
              <a:rPr lang="fa-IR" altLang="en-US" b="1" dirty="0">
                <a:solidFill>
                  <a:srgbClr val="320E04"/>
                </a:solidFill>
                <a:cs typeface="B Nazanin" panose="00000400000000000000" pitchFamily="2" charset="-78"/>
              </a:rPr>
              <a:t>(باعث تغليظ كاذب خون مي شود)</a:t>
            </a:r>
            <a:endParaRPr lang="en-US" altLang="en-US" b="1" dirty="0">
              <a:solidFill>
                <a:srgbClr val="320E04"/>
              </a:solidFill>
              <a:cs typeface="Arial" panose="020B0604020202020204" pitchFamily="34" charset="0"/>
            </a:endParaRPr>
          </a:p>
        </p:txBody>
      </p:sp>
    </p:spTree>
    <p:extLst>
      <p:ext uri="{BB962C8B-B14F-4D97-AF65-F5344CB8AC3E}">
        <p14:creationId xmlns:p14="http://schemas.microsoft.com/office/powerpoint/2010/main" val="2836828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5F0AB95-3C07-4F81-9E03-1A1CF3DDA840}" type="slidenum">
              <a:rPr lang="ar-SA" altLang="en-US"/>
              <a:pPr/>
              <a:t>18</a:t>
            </a:fld>
            <a:endParaRPr lang="en-US" altLang="en-US"/>
          </a:p>
        </p:txBody>
      </p:sp>
      <p:sp>
        <p:nvSpPr>
          <p:cNvPr id="32771" name="Rectangle 2"/>
          <p:cNvSpPr>
            <a:spLocks noGrp="1"/>
          </p:cNvSpPr>
          <p:nvPr>
            <p:ph type="ctrTitle" idx="4294967295"/>
          </p:nvPr>
        </p:nvSpPr>
        <p:spPr>
          <a:xfrm>
            <a:off x="3260726" y="360364"/>
            <a:ext cx="7407275" cy="1011237"/>
          </a:xfrm>
        </p:spPr>
        <p:txBody>
          <a:bodyPr/>
          <a:lstStyle/>
          <a:p>
            <a:pPr algn="ctr" eaLnBrk="1" hangingPunct="1"/>
            <a:r>
              <a:rPr lang="fa-IR" altLang="en-US" sz="4000" b="1">
                <a:cs typeface="B Nazanin" panose="00000400000000000000" pitchFamily="2" charset="-78"/>
              </a:rPr>
              <a:t>تهيه نمونه خون قبل از تزريق خون</a:t>
            </a:r>
            <a:endParaRPr lang="en-US" altLang="en-US" sz="4000" b="1">
              <a:cs typeface="B Nazanin" panose="00000400000000000000" pitchFamily="2" charset="-78"/>
            </a:endParaRPr>
          </a:p>
        </p:txBody>
      </p:sp>
      <p:sp>
        <p:nvSpPr>
          <p:cNvPr id="32772" name="Rectangle 3"/>
          <p:cNvSpPr>
            <a:spLocks noGrp="1"/>
          </p:cNvSpPr>
          <p:nvPr>
            <p:ph type="subTitle" idx="4294967295"/>
          </p:nvPr>
        </p:nvSpPr>
        <p:spPr>
          <a:xfrm>
            <a:off x="1847850" y="1828800"/>
            <a:ext cx="8820150" cy="4572000"/>
          </a:xfrm>
        </p:spPr>
        <p:txBody>
          <a:bodyPr vert="horz" lIns="91440" tIns="0" rIns="91440" bIns="45720" rtlCol="1">
            <a:normAutofit/>
          </a:bodyPr>
          <a:lstStyle/>
          <a:p>
            <a:pPr marL="26988" indent="0" algn="just">
              <a:lnSpc>
                <a:spcPct val="150000"/>
              </a:lnSpc>
              <a:buNone/>
            </a:pPr>
            <a:r>
              <a:rPr lang="ar-SA" altLang="en-US" b="1">
                <a:solidFill>
                  <a:srgbClr val="320E04"/>
                </a:solidFill>
                <a:cs typeface="B Nazanin" panose="00000400000000000000" pitchFamily="2" charset="-78"/>
              </a:rPr>
              <a:t>در زمان خونگيري چنانچه بيمار در حال دريافت مايعات تزريقي از يك دست است، به منظور اجتناب از تركيب نمونه با مايعات تزريقي بهتر است از بازوي ديگر بيمار استفاده كرد و يا درصورت لزوم از پائين</a:t>
            </a:r>
            <a:r>
              <a:rPr lang="ar-SA" altLang="en-US" b="1">
                <a:solidFill>
                  <a:srgbClr val="320E04"/>
                </a:solidFill>
                <a:ea typeface="Majalla UI"/>
                <a:cs typeface="Majalla UI"/>
              </a:rPr>
              <a:t>‌</a:t>
            </a:r>
            <a:r>
              <a:rPr lang="ar-SA" altLang="en-US" b="1">
                <a:solidFill>
                  <a:srgbClr val="320E04"/>
                </a:solidFill>
                <a:cs typeface="B Nazanin" panose="00000400000000000000" pitchFamily="2" charset="-78"/>
              </a:rPr>
              <a:t>تر از محل تزريق، نمونه را تهيه نمود. در صورتي كه مجبور هستيد از محل تزريق خونگيري كنيد و بايد نمونه را از رگي كه سرم در حال تزريق است به </a:t>
            </a:r>
            <a:r>
              <a:rPr lang="ar-SA" altLang="en-US" b="1">
                <a:solidFill>
                  <a:srgbClr val="320E04"/>
                </a:solidFill>
                <a:ea typeface="Majalla UI"/>
                <a:cs typeface="Majalla UI"/>
              </a:rPr>
              <a:t>‌</a:t>
            </a:r>
            <a:r>
              <a:rPr lang="ar-SA" altLang="en-US" b="1">
                <a:solidFill>
                  <a:srgbClr val="320E04"/>
                </a:solidFill>
                <a:cs typeface="B Nazanin" panose="00000400000000000000" pitchFamily="2" charset="-78"/>
              </a:rPr>
              <a:t>دست آوريد </a:t>
            </a:r>
            <a:r>
              <a:rPr lang="ar-SA" altLang="en-US" b="1">
                <a:solidFill>
                  <a:srgbClr val="F9150F"/>
                </a:solidFill>
                <a:cs typeface="B Nazanin" panose="00000400000000000000" pitchFamily="2" charset="-78"/>
              </a:rPr>
              <a:t>5 تا 10 ميلي</a:t>
            </a:r>
            <a:r>
              <a:rPr lang="ar-SA" altLang="en-US" b="1">
                <a:solidFill>
                  <a:srgbClr val="F9150F"/>
                </a:solidFill>
                <a:ea typeface="Majalla UI"/>
                <a:cs typeface="Majalla UI"/>
              </a:rPr>
              <a:t>‌</a:t>
            </a:r>
            <a:r>
              <a:rPr lang="ar-SA" altLang="en-US" b="1">
                <a:solidFill>
                  <a:srgbClr val="F9150F"/>
                </a:solidFill>
                <a:cs typeface="B Nazanin" panose="00000400000000000000" pitchFamily="2" charset="-78"/>
              </a:rPr>
              <a:t>ليتر خون دريافتي اوليه را دور ريخته و نمونه جديد را جهت انجام آزمايش جمع</a:t>
            </a:r>
            <a:r>
              <a:rPr lang="ar-SA" altLang="en-US" b="1">
                <a:solidFill>
                  <a:srgbClr val="F9150F"/>
                </a:solidFill>
                <a:ea typeface="Majalla UI"/>
                <a:cs typeface="Majalla UI"/>
              </a:rPr>
              <a:t>‌</a:t>
            </a:r>
            <a:r>
              <a:rPr lang="ar-SA" altLang="en-US" b="1">
                <a:solidFill>
                  <a:srgbClr val="F9150F"/>
                </a:solidFill>
                <a:cs typeface="B Nazanin" panose="00000400000000000000" pitchFamily="2" charset="-78"/>
              </a:rPr>
              <a:t>آوري كنيد</a:t>
            </a:r>
            <a:r>
              <a:rPr lang="en-US" altLang="en-US" b="1">
                <a:solidFill>
                  <a:srgbClr val="F9150F"/>
                </a:solidFill>
                <a:cs typeface="Arial" panose="020B0604020202020204" pitchFamily="34" charset="0"/>
              </a:rPr>
              <a:t> .</a:t>
            </a:r>
          </a:p>
        </p:txBody>
      </p:sp>
    </p:spTree>
    <p:extLst>
      <p:ext uri="{BB962C8B-B14F-4D97-AF65-F5344CB8AC3E}">
        <p14:creationId xmlns:p14="http://schemas.microsoft.com/office/powerpoint/2010/main" val="4188945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02878D-862C-4788-AE12-EA593F7A3AAC}" type="slidenum">
              <a:rPr lang="ar-SA" smtClean="0"/>
              <a:pPr>
                <a:defRPr/>
              </a:pPr>
              <a:t>19</a:t>
            </a:fld>
            <a:endParaRPr lang="en-US"/>
          </a:p>
        </p:txBody>
      </p:sp>
      <p:pic>
        <p:nvPicPr>
          <p:cNvPr id="337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7564" y="260350"/>
            <a:ext cx="7951787"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180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487786" y="1966957"/>
            <a:ext cx="7581033" cy="2368502"/>
          </a:xfrm>
          <a:prstGeom prst="rect">
            <a:avLst/>
          </a:prstGeom>
        </p:spPr>
      </p:pic>
      <p:pic>
        <p:nvPicPr>
          <p:cNvPr id="6" name="Picture 5"/>
          <p:cNvPicPr>
            <a:picLocks noChangeAspect="1"/>
          </p:cNvPicPr>
          <p:nvPr/>
        </p:nvPicPr>
        <p:blipFill>
          <a:blip r:embed="rId5"/>
          <a:stretch>
            <a:fillRect/>
          </a:stretch>
        </p:blipFill>
        <p:spPr>
          <a:xfrm>
            <a:off x="4128304" y="4225305"/>
            <a:ext cx="6070730" cy="979863"/>
          </a:xfrm>
          <a:prstGeom prst="rect">
            <a:avLst/>
          </a:prstGeom>
        </p:spPr>
      </p:pic>
      <p:sp>
        <p:nvSpPr>
          <p:cNvPr id="8" name="Rectangle 7"/>
          <p:cNvSpPr/>
          <p:nvPr/>
        </p:nvSpPr>
        <p:spPr>
          <a:xfrm>
            <a:off x="4961006" y="963935"/>
            <a:ext cx="1844864" cy="646331"/>
          </a:xfrm>
          <a:prstGeom prst="rect">
            <a:avLst/>
          </a:prstGeom>
        </p:spPr>
        <p:txBody>
          <a:bodyPr wrap="none">
            <a:spAutoFit/>
          </a:bodyPr>
          <a:lstStyle/>
          <a:p>
            <a:r>
              <a:rPr lang="fa-IR" sz="3600" spc="-38" dirty="0">
                <a:solidFill>
                  <a:prstClr val="black">
                    <a:lumMod val="75000"/>
                    <a:lumOff val="25000"/>
                  </a:prstClr>
                </a:solidFill>
                <a:cs typeface="Titr"/>
              </a:rPr>
              <a:t>خون کامل</a:t>
            </a:r>
            <a:endParaRPr lang="fa-IR" dirty="0"/>
          </a:p>
        </p:txBody>
      </p:sp>
      <p:pic>
        <p:nvPicPr>
          <p:cNvPr id="3" name="Z00000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929" y="5677422"/>
            <a:ext cx="487363" cy="487363"/>
          </a:xfrm>
          <a:prstGeom prst="rect">
            <a:avLst/>
          </a:prstGeom>
        </p:spPr>
      </p:pic>
    </p:spTree>
    <p:extLst>
      <p:ext uri="{BB962C8B-B14F-4D97-AF65-F5344CB8AC3E}">
        <p14:creationId xmlns:p14="http://schemas.microsoft.com/office/powerpoint/2010/main" val="404222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08CEB10-3113-4A38-ABB3-826DF5407C79}" type="slidenum">
              <a:rPr lang="ar-SA" altLang="en-US"/>
              <a:pPr/>
              <a:t>20</a:t>
            </a:fld>
            <a:endParaRPr lang="en-US" altLang="en-US"/>
          </a:p>
        </p:txBody>
      </p:sp>
      <p:sp>
        <p:nvSpPr>
          <p:cNvPr id="34819" name="WordArt 4"/>
          <p:cNvSpPr>
            <a:spLocks noChangeArrowheads="1" noChangeShapeType="1" noTextEdit="1"/>
          </p:cNvSpPr>
          <p:nvPr/>
        </p:nvSpPr>
        <p:spPr bwMode="auto">
          <a:xfrm>
            <a:off x="2351088" y="2492375"/>
            <a:ext cx="7993062" cy="2592388"/>
          </a:xfrm>
          <a:prstGeom prst="rect">
            <a:avLst/>
          </a:prstGeom>
        </p:spPr>
        <p:txBody>
          <a:bodyPr spcFirstLastPara="1" wrap="none" fromWordArt="1">
            <a:prstTxWarp prst="textArchUp">
              <a:avLst>
                <a:gd name="adj" fmla="val 10791740"/>
              </a:avLst>
            </a:prstTxWarp>
          </a:bodyPr>
          <a:lstStyle/>
          <a:p>
            <a:pPr algn="ctr" rtl="1"/>
            <a:r>
              <a:rPr lang="fa-IR" sz="4800" b="1" kern="10">
                <a:ln w="9525">
                  <a:solidFill>
                    <a:srgbClr val="000000"/>
                  </a:solidFill>
                  <a:round/>
                  <a:headEnd/>
                  <a:tailEnd/>
                </a:ln>
                <a:solidFill>
                  <a:srgbClr val="993300"/>
                </a:solidFill>
                <a:latin typeface="Arial" panose="020B0604020202020204" pitchFamily="34" charset="0"/>
              </a:rPr>
              <a:t> مراحل تحويل گرفتن خون و فرآورده و تزریق خون</a:t>
            </a:r>
          </a:p>
        </p:txBody>
      </p:sp>
    </p:spTree>
    <p:extLst>
      <p:ext uri="{BB962C8B-B14F-4D97-AF65-F5344CB8AC3E}">
        <p14:creationId xmlns:p14="http://schemas.microsoft.com/office/powerpoint/2010/main" val="1668017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894013" y="301626"/>
            <a:ext cx="7313612" cy="765175"/>
          </a:xfrm>
        </p:spPr>
        <p:txBody>
          <a:bodyPr/>
          <a:lstStyle/>
          <a:p>
            <a:pPr algn="ctr" eaLnBrk="1" hangingPunct="1"/>
            <a:r>
              <a:rPr lang="fa-IR" altLang="en-US" b="1" smtClean="0">
                <a:cs typeface="B Nazanin" panose="00000400000000000000" pitchFamily="2" charset="-78"/>
              </a:rPr>
              <a:t>اقدامات قبل از تزريق</a:t>
            </a:r>
            <a:r>
              <a:rPr lang="fa-IR" altLang="en-US" smtClean="0"/>
              <a:t> </a:t>
            </a:r>
            <a:endParaRPr lang="en-US" altLang="en-US" smtClean="0">
              <a:cs typeface="Times New Roman" panose="02020603050405020304" pitchFamily="18" charset="0"/>
            </a:endParaRPr>
          </a:p>
        </p:txBody>
      </p:sp>
      <p:sp>
        <p:nvSpPr>
          <p:cNvPr id="35843" name="Rectangle 3"/>
          <p:cNvSpPr>
            <a:spLocks noGrp="1" noChangeArrowheads="1"/>
          </p:cNvSpPr>
          <p:nvPr>
            <p:ph idx="1"/>
          </p:nvPr>
        </p:nvSpPr>
        <p:spPr>
          <a:xfrm>
            <a:off x="2208214" y="1989138"/>
            <a:ext cx="8459787" cy="4513262"/>
          </a:xfrm>
        </p:spPr>
        <p:txBody>
          <a:bodyPr/>
          <a:lstStyle/>
          <a:p>
            <a:pPr algn="r" rtl="1" eaLnBrk="1" hangingPunct="1"/>
            <a:r>
              <a:rPr lang="fa-IR" altLang="en-US" sz="1800" b="1">
                <a:solidFill>
                  <a:srgbClr val="008000"/>
                </a:solidFill>
                <a:cs typeface="B Nazanin" panose="00000400000000000000" pitchFamily="2" charset="-78"/>
              </a:rPr>
              <a:t>الف : بررسي نماييد قبل از هر تزريق موارد زير مهيا بوده و سپس اقدام به تحويل گرفتن خون و فرآورده از بانك خون نماييد:</a:t>
            </a:r>
          </a:p>
          <a:p>
            <a:pPr algn="r" rtl="1" eaLnBrk="1" hangingPunct="1"/>
            <a:r>
              <a:rPr lang="fa-IR" altLang="en-US" sz="1800" b="1">
                <a:cs typeface="B Nazanin" panose="00000400000000000000" pitchFamily="2" charset="-78"/>
              </a:rPr>
              <a:t>* بررسي شود آيا طبق تجويز پزشك معالج بيمار قبل از تزريق نياز به دريافت دارودارد يا خير </a:t>
            </a:r>
          </a:p>
          <a:p>
            <a:pPr algn="r" rtl="1" eaLnBrk="1" hangingPunct="1"/>
            <a:r>
              <a:rPr lang="fa-IR" altLang="en-US" sz="1800" b="1">
                <a:cs typeface="B Nazanin" panose="00000400000000000000" pitchFamily="2" charset="-78"/>
              </a:rPr>
              <a:t>*انتخاب محل مناسب تزريق در بيمار با آنژیوکت مناسب(در بالغين </a:t>
            </a:r>
            <a:r>
              <a:rPr lang="en-US" altLang="en-US" sz="1800">
                <a:cs typeface="B Nazanin" panose="00000400000000000000" pitchFamily="2" charset="-78"/>
              </a:rPr>
              <a:t>G</a:t>
            </a:r>
            <a:r>
              <a:rPr lang="fa-IR" altLang="en-US" sz="1800" b="1">
                <a:cs typeface="B Nazanin" panose="00000400000000000000" pitchFamily="2" charset="-78"/>
              </a:rPr>
              <a:t> 22-14) ومعمولا سايز </a:t>
            </a:r>
            <a:r>
              <a:rPr lang="en-US" altLang="en-US" sz="1800">
                <a:cs typeface="B Nazanin" panose="00000400000000000000" pitchFamily="2" charset="-78"/>
              </a:rPr>
              <a:t>G</a:t>
            </a:r>
            <a:r>
              <a:rPr lang="fa-IR" altLang="en-US" sz="1800" b="1">
                <a:cs typeface="B Nazanin" panose="00000400000000000000" pitchFamily="2" charset="-78"/>
              </a:rPr>
              <a:t> 20-18</a:t>
            </a:r>
          </a:p>
          <a:p>
            <a:pPr algn="r" rtl="1" eaLnBrk="1" hangingPunct="1"/>
            <a:r>
              <a:rPr lang="fa-IR" altLang="en-US" sz="1800" b="1">
                <a:cs typeface="B Nazanin" panose="00000400000000000000" pitchFamily="2" charset="-78"/>
              </a:rPr>
              <a:t>*ست تزريق خون </a:t>
            </a:r>
          </a:p>
          <a:p>
            <a:pPr algn="r" rtl="1" eaLnBrk="1" hangingPunct="1"/>
            <a:r>
              <a:rPr lang="fa-IR" altLang="en-US" sz="1800" b="1">
                <a:cs typeface="B Nazanin" panose="00000400000000000000" pitchFamily="2" charset="-78"/>
              </a:rPr>
              <a:t>*موجود بودن داروهايي از قبيل آنتي هيستامين-اپي نفرين</a:t>
            </a:r>
          </a:p>
          <a:p>
            <a:pPr algn="r" rtl="1" eaLnBrk="1" hangingPunct="1"/>
            <a:r>
              <a:rPr lang="fa-IR" altLang="en-US" sz="1800" b="1">
                <a:cs typeface="B Nazanin" panose="00000400000000000000" pitchFamily="2" charset="-78"/>
              </a:rPr>
              <a:t>*محلول سديم كلرايد تزريقي(نرمال سالین)</a:t>
            </a:r>
          </a:p>
          <a:p>
            <a:pPr algn="r" rtl="1" eaLnBrk="1" hangingPunct="1"/>
            <a:r>
              <a:rPr lang="fa-IR" altLang="en-US" sz="1800" b="1">
                <a:cs typeface="B Nazanin" panose="00000400000000000000" pitchFamily="2" charset="-78"/>
              </a:rPr>
              <a:t>*كپسول اكسيژن</a:t>
            </a:r>
          </a:p>
          <a:p>
            <a:pPr algn="r" rtl="1" eaLnBrk="1" hangingPunct="1"/>
            <a:r>
              <a:rPr lang="fa-IR" altLang="en-US" sz="1800" b="1">
                <a:cs typeface="B Nazanin" panose="00000400000000000000" pitchFamily="2" charset="-78"/>
              </a:rPr>
              <a:t>*دستگاه ساكشن</a:t>
            </a:r>
          </a:p>
          <a:p>
            <a:pPr algn="r" rtl="1" eaLnBrk="1" hangingPunct="1"/>
            <a:r>
              <a:rPr lang="fa-IR" altLang="en-US" sz="1800" b="1" i="1" u="sng">
                <a:cs typeface="B Nazanin" panose="00000400000000000000" pitchFamily="2" charset="-78"/>
              </a:rPr>
              <a:t>*حداكثر فاصله زماني بين تحويل گرفتن كيسه خون كامل وگلبول قرمز از بانك خون تا تزريق 30دقيقه مي باشد.</a:t>
            </a:r>
          </a:p>
          <a:p>
            <a:pPr algn="r" rtl="1" eaLnBrk="1" hangingPunct="1">
              <a:lnSpc>
                <a:spcPct val="80000"/>
              </a:lnSpc>
            </a:pPr>
            <a:endParaRPr lang="fa-IR" altLang="en-US" sz="1800" b="1" i="1" u="sng">
              <a:cs typeface="B Nazanin" panose="00000400000000000000" pitchFamily="2" charset="-78"/>
            </a:endParaRPr>
          </a:p>
          <a:p>
            <a:pPr eaLnBrk="1" hangingPunct="1">
              <a:lnSpc>
                <a:spcPct val="80000"/>
              </a:lnSpc>
            </a:pPr>
            <a:endParaRPr lang="fa-IR" altLang="en-US" sz="1800" b="1" i="1" u="sng">
              <a:cs typeface="B Nazanin" panose="00000400000000000000" pitchFamily="2" charset="-78"/>
            </a:endParaRPr>
          </a:p>
          <a:p>
            <a:pPr eaLnBrk="1" hangingPunct="1">
              <a:lnSpc>
                <a:spcPct val="80000"/>
              </a:lnSpc>
            </a:pPr>
            <a:endParaRPr lang="en-US" altLang="en-US" sz="1800" b="1">
              <a:cs typeface="Arial" panose="020B0604020202020204" pitchFamily="34" charset="0"/>
            </a:endParaRPr>
          </a:p>
        </p:txBody>
      </p:sp>
      <p:sp>
        <p:nvSpPr>
          <p:cNvPr id="3584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E2DE278-53AD-4F89-B5A1-BD4D5192776F}" type="slidenum">
              <a:rPr lang="ar-SA" altLang="en-US"/>
              <a:pPr/>
              <a:t>21</a:t>
            </a:fld>
            <a:endParaRPr lang="en-US" altLang="en-US"/>
          </a:p>
        </p:txBody>
      </p:sp>
      <p:pic>
        <p:nvPicPr>
          <p:cNvPr id="2" name="Z00000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06650" y="5868987"/>
            <a:ext cx="487363" cy="487363"/>
          </a:xfrm>
          <a:prstGeom prst="rect">
            <a:avLst/>
          </a:prstGeom>
        </p:spPr>
      </p:pic>
    </p:spTree>
    <p:extLst>
      <p:ext uri="{BB962C8B-B14F-4D97-AF65-F5344CB8AC3E}">
        <p14:creationId xmlns:p14="http://schemas.microsoft.com/office/powerpoint/2010/main" val="375105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1">
              <a:lnSpc>
                <a:spcPct val="100000"/>
              </a:lnSpc>
              <a:spcBef>
                <a:spcPct val="0"/>
              </a:spcBef>
              <a:buFontTx/>
              <a:buNone/>
            </a:pPr>
            <a:fld id="{1E1FB474-7A65-493F-A2A4-F2D33BDE2798}" type="slidenum">
              <a:rPr lang="ar-SA" altLang="en-US" sz="900">
                <a:latin typeface="Verdana" panose="020B0604030504040204" pitchFamily="34" charset="0"/>
              </a:rPr>
              <a:pPr algn="l" rtl="1">
                <a:lnSpc>
                  <a:spcPct val="100000"/>
                </a:lnSpc>
                <a:spcBef>
                  <a:spcPct val="0"/>
                </a:spcBef>
                <a:buFontTx/>
                <a:buNone/>
              </a:pPr>
              <a:t>22</a:t>
            </a:fld>
            <a:endParaRPr lang="en-US" altLang="en-US" sz="900">
              <a:latin typeface="Verdana" panose="020B0604030504040204" pitchFamily="34" charset="0"/>
            </a:endParaRPr>
          </a:p>
        </p:txBody>
      </p:sp>
      <p:sp>
        <p:nvSpPr>
          <p:cNvPr id="36867" name="Rectangle 10"/>
          <p:cNvSpPr>
            <a:spLocks noChangeArrowheads="1"/>
          </p:cNvSpPr>
          <p:nvPr/>
        </p:nvSpPr>
        <p:spPr bwMode="auto">
          <a:xfrm>
            <a:off x="2135188" y="260351"/>
            <a:ext cx="8001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852" tIns="55692" rIns="66852" bIns="0">
            <a:spAutoFit/>
          </a:bodyPr>
          <a:lstStyle>
            <a:lvl1pPr defTabSz="668338">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rtl="1" eaLnBrk="1" hangingPunct="1">
              <a:lnSpc>
                <a:spcPct val="100000"/>
              </a:lnSpc>
              <a:spcBef>
                <a:spcPct val="0"/>
              </a:spcBef>
              <a:buFontTx/>
              <a:buNone/>
            </a:pPr>
            <a:r>
              <a:rPr lang="fa-IR" altLang="en-US" sz="2800" b="1" u="sng">
                <a:solidFill>
                  <a:srgbClr val="008000"/>
                </a:solidFill>
                <a:ea typeface="Titr" panose="00000700000000000000" pitchFamily="2" charset="-78"/>
                <a:cs typeface="B Nazanin" panose="00000400000000000000" pitchFamily="2" charset="-78"/>
              </a:rPr>
              <a:t>ب- </a:t>
            </a:r>
            <a:r>
              <a:rPr lang="ar-SA" altLang="en-US" sz="2800" b="1" u="sng">
                <a:solidFill>
                  <a:srgbClr val="008000"/>
                </a:solidFill>
                <a:ea typeface="Titr" panose="00000700000000000000" pitchFamily="2" charset="-78"/>
                <a:cs typeface="B Nazanin" panose="00000400000000000000" pitchFamily="2" charset="-78"/>
              </a:rPr>
              <a:t>تحويل گرفتن خون و فرآورده توسط بخش</a:t>
            </a:r>
          </a:p>
        </p:txBody>
      </p:sp>
      <p:grpSp>
        <p:nvGrpSpPr>
          <p:cNvPr id="36868" name="Group 46"/>
          <p:cNvGrpSpPr>
            <a:grpSpLocks/>
          </p:cNvGrpSpPr>
          <p:nvPr/>
        </p:nvGrpSpPr>
        <p:grpSpPr bwMode="auto">
          <a:xfrm>
            <a:off x="2351088" y="1412875"/>
            <a:ext cx="7480300" cy="4267200"/>
            <a:chOff x="-5" y="1993"/>
            <a:chExt cx="3615" cy="3816"/>
          </a:xfrm>
        </p:grpSpPr>
        <p:grpSp>
          <p:nvGrpSpPr>
            <p:cNvPr id="36870" name="Group 44"/>
            <p:cNvGrpSpPr>
              <a:grpSpLocks/>
            </p:cNvGrpSpPr>
            <p:nvPr/>
          </p:nvGrpSpPr>
          <p:grpSpPr bwMode="auto">
            <a:xfrm>
              <a:off x="0" y="1998"/>
              <a:ext cx="3605" cy="3806"/>
              <a:chOff x="0" y="1998"/>
              <a:chExt cx="3605" cy="3806"/>
            </a:xfrm>
          </p:grpSpPr>
          <p:grpSp>
            <p:nvGrpSpPr>
              <p:cNvPr id="36872" name="Group 23"/>
              <p:cNvGrpSpPr>
                <a:grpSpLocks/>
              </p:cNvGrpSpPr>
              <p:nvPr/>
            </p:nvGrpSpPr>
            <p:grpSpPr bwMode="auto">
              <a:xfrm>
                <a:off x="0" y="1998"/>
                <a:ext cx="3605" cy="346"/>
                <a:chOff x="0" y="1998"/>
                <a:chExt cx="3605" cy="346"/>
              </a:xfrm>
            </p:grpSpPr>
            <p:sp>
              <p:nvSpPr>
                <p:cNvPr id="36901" name="Rectangle 11"/>
                <p:cNvSpPr>
                  <a:spLocks noChangeArrowheads="1"/>
                </p:cNvSpPr>
                <p:nvPr/>
              </p:nvSpPr>
              <p:spPr bwMode="auto">
                <a:xfrm>
                  <a:off x="43" y="1998"/>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ar-SA" altLang="en-US" sz="2200" b="1">
                      <a:solidFill>
                        <a:srgbClr val="F9150F"/>
                      </a:solidFill>
                      <a:cs typeface="Nazanin" panose="00000400000000000000" pitchFamily="2" charset="-78"/>
                    </a:rPr>
                    <a:t>نحوه ارزيابي خون و فرآورده خون</a:t>
                  </a:r>
                  <a:r>
                    <a:rPr lang="fa-IR" altLang="en-US" sz="2200" b="1">
                      <a:solidFill>
                        <a:srgbClr val="F9150F"/>
                      </a:solidFill>
                      <a:cs typeface="Nazanin" panose="00000400000000000000" pitchFamily="2" charset="-78"/>
                    </a:rPr>
                    <a:t>:</a:t>
                  </a:r>
                  <a:endParaRPr lang="ar-SA" altLang="en-US" sz="2200">
                    <a:solidFill>
                      <a:srgbClr val="F9150F"/>
                    </a:solidFill>
                  </a:endParaRPr>
                </a:p>
              </p:txBody>
            </p:sp>
            <p:sp>
              <p:nvSpPr>
                <p:cNvPr id="36902" name="Rectangle 22"/>
                <p:cNvSpPr>
                  <a:spLocks noChangeArrowheads="1"/>
                </p:cNvSpPr>
                <p:nvPr/>
              </p:nvSpPr>
              <p:spPr bwMode="auto">
                <a:xfrm>
                  <a:off x="0" y="1998"/>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3" name="Group 25"/>
              <p:cNvGrpSpPr>
                <a:grpSpLocks/>
              </p:cNvGrpSpPr>
              <p:nvPr/>
            </p:nvGrpSpPr>
            <p:grpSpPr bwMode="auto">
              <a:xfrm>
                <a:off x="0" y="2344"/>
                <a:ext cx="3605" cy="346"/>
                <a:chOff x="0" y="2344"/>
                <a:chExt cx="3605" cy="346"/>
              </a:xfrm>
            </p:grpSpPr>
            <p:sp>
              <p:nvSpPr>
                <p:cNvPr id="36899" name="Rectangle 12"/>
                <p:cNvSpPr>
                  <a:spLocks noChangeArrowheads="1"/>
                </p:cNvSpPr>
                <p:nvPr/>
              </p:nvSpPr>
              <p:spPr bwMode="auto">
                <a:xfrm>
                  <a:off x="43" y="2344"/>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ar-SA" altLang="en-US" sz="2000">
                      <a:cs typeface="Nazanin" panose="00000400000000000000" pitchFamily="2" charset="-78"/>
                    </a:rPr>
                    <a:t>اگركيسه خون يا فرآورده داراي هر يك از شرايط زير باشد بايد به بانك خون عودت داده شود.</a:t>
                  </a:r>
                  <a:endParaRPr lang="ar-SA" altLang="en-US" sz="2000"/>
                </a:p>
                <a:p>
                  <a:pPr algn="just">
                    <a:lnSpc>
                      <a:spcPct val="100000"/>
                    </a:lnSpc>
                    <a:spcBef>
                      <a:spcPct val="0"/>
                    </a:spcBef>
                    <a:buFontTx/>
                    <a:buNone/>
                  </a:pPr>
                  <a:endParaRPr lang="ar-SA" altLang="en-US" sz="2000"/>
                </a:p>
              </p:txBody>
            </p:sp>
            <p:sp>
              <p:nvSpPr>
                <p:cNvPr id="36900" name="Rectangle 24"/>
                <p:cNvSpPr>
                  <a:spLocks noChangeArrowheads="1"/>
                </p:cNvSpPr>
                <p:nvPr/>
              </p:nvSpPr>
              <p:spPr bwMode="auto">
                <a:xfrm>
                  <a:off x="0" y="2344"/>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4" name="Group 27"/>
              <p:cNvGrpSpPr>
                <a:grpSpLocks/>
              </p:cNvGrpSpPr>
              <p:nvPr/>
            </p:nvGrpSpPr>
            <p:grpSpPr bwMode="auto">
              <a:xfrm>
                <a:off x="0" y="2690"/>
                <a:ext cx="3605" cy="346"/>
                <a:chOff x="0" y="2690"/>
                <a:chExt cx="3605" cy="346"/>
              </a:xfrm>
            </p:grpSpPr>
            <p:sp>
              <p:nvSpPr>
                <p:cNvPr id="36897" name="Rectangle 13"/>
                <p:cNvSpPr>
                  <a:spLocks noChangeArrowheads="1"/>
                </p:cNvSpPr>
                <p:nvPr/>
              </p:nvSpPr>
              <p:spPr bwMode="auto">
                <a:xfrm>
                  <a:off x="43" y="2690"/>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200" b="1"/>
                    <a:t>  </a:t>
                  </a:r>
                  <a:r>
                    <a:rPr lang="fa-IR" altLang="en-US" sz="2000" b="1">
                      <a:cs typeface="Nazanin" panose="00000400000000000000" pitchFamily="2" charset="-78"/>
                    </a:rPr>
                    <a:t>هر گونه نشت از كيسه</a:t>
                  </a:r>
                  <a:endParaRPr lang="fa-IR" altLang="en-US" sz="2000" b="1"/>
                </a:p>
                <a:p>
                  <a:pPr algn="just">
                    <a:lnSpc>
                      <a:spcPct val="100000"/>
                    </a:lnSpc>
                    <a:spcBef>
                      <a:spcPct val="0"/>
                    </a:spcBef>
                    <a:buFontTx/>
                    <a:buNone/>
                  </a:pPr>
                  <a:endParaRPr lang="fa-IR" altLang="en-US" sz="2000" b="1"/>
                </a:p>
              </p:txBody>
            </p:sp>
            <p:sp>
              <p:nvSpPr>
                <p:cNvPr id="36898" name="Rectangle 26"/>
                <p:cNvSpPr>
                  <a:spLocks noChangeArrowheads="1"/>
                </p:cNvSpPr>
                <p:nvPr/>
              </p:nvSpPr>
              <p:spPr bwMode="auto">
                <a:xfrm>
                  <a:off x="0" y="2690"/>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5" name="Group 29"/>
              <p:cNvGrpSpPr>
                <a:grpSpLocks/>
              </p:cNvGrpSpPr>
              <p:nvPr/>
            </p:nvGrpSpPr>
            <p:grpSpPr bwMode="auto">
              <a:xfrm>
                <a:off x="0" y="3036"/>
                <a:ext cx="3605" cy="346"/>
                <a:chOff x="0" y="3036"/>
                <a:chExt cx="3605" cy="346"/>
              </a:xfrm>
            </p:grpSpPr>
            <p:sp>
              <p:nvSpPr>
                <p:cNvPr id="36895" name="Rectangle 14"/>
                <p:cNvSpPr>
                  <a:spLocks noChangeArrowheads="1"/>
                </p:cNvSpPr>
                <p:nvPr/>
              </p:nvSpPr>
              <p:spPr bwMode="auto">
                <a:xfrm>
                  <a:off x="43" y="3036"/>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200">
                      <a:cs typeface="B Nazanin" panose="00000400000000000000" pitchFamily="2" charset="-78"/>
                    </a:rPr>
                    <a:t>رنگ غير طبيعي(بنفش –ارغواني ... )</a:t>
                  </a:r>
                </a:p>
                <a:p>
                  <a:pPr algn="just" rtl="1" eaLnBrk="1" hangingPunct="1">
                    <a:lnSpc>
                      <a:spcPct val="100000"/>
                    </a:lnSpc>
                    <a:spcBef>
                      <a:spcPct val="0"/>
                    </a:spcBef>
                    <a:buFontTx/>
                    <a:buNone/>
                  </a:pPr>
                  <a:endParaRPr lang="fa-IR" altLang="en-US" sz="2200">
                    <a:cs typeface="B Nazanin" panose="00000400000000000000" pitchFamily="2" charset="-78"/>
                  </a:endParaRPr>
                </a:p>
              </p:txBody>
            </p:sp>
            <p:sp>
              <p:nvSpPr>
                <p:cNvPr id="36896" name="Rectangle 28"/>
                <p:cNvSpPr>
                  <a:spLocks noChangeArrowheads="1"/>
                </p:cNvSpPr>
                <p:nvPr/>
              </p:nvSpPr>
              <p:spPr bwMode="auto">
                <a:xfrm>
                  <a:off x="0" y="3036"/>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6" name="Group 31"/>
              <p:cNvGrpSpPr>
                <a:grpSpLocks/>
              </p:cNvGrpSpPr>
              <p:nvPr/>
            </p:nvGrpSpPr>
            <p:grpSpPr bwMode="auto">
              <a:xfrm>
                <a:off x="0" y="3382"/>
                <a:ext cx="3605" cy="346"/>
                <a:chOff x="0" y="3382"/>
                <a:chExt cx="3605" cy="346"/>
              </a:xfrm>
            </p:grpSpPr>
            <p:sp>
              <p:nvSpPr>
                <p:cNvPr id="36893" name="Rectangle 15"/>
                <p:cNvSpPr>
                  <a:spLocks noChangeArrowheads="1"/>
                </p:cNvSpPr>
                <p:nvPr/>
              </p:nvSpPr>
              <p:spPr bwMode="auto">
                <a:xfrm>
                  <a:off x="43" y="3382"/>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200">
                      <a:cs typeface="B Nazanin" panose="00000400000000000000" pitchFamily="2" charset="-78"/>
                    </a:rPr>
                    <a:t>  هموليز</a:t>
                  </a:r>
                </a:p>
                <a:p>
                  <a:pPr algn="just">
                    <a:lnSpc>
                      <a:spcPct val="100000"/>
                    </a:lnSpc>
                    <a:spcBef>
                      <a:spcPct val="0"/>
                    </a:spcBef>
                    <a:buFontTx/>
                    <a:buNone/>
                  </a:pPr>
                  <a:endParaRPr lang="fa-IR" altLang="en-US" sz="2200" b="1">
                    <a:cs typeface="B Nazanin" panose="00000400000000000000" pitchFamily="2" charset="-78"/>
                  </a:endParaRPr>
                </a:p>
              </p:txBody>
            </p:sp>
            <p:sp>
              <p:nvSpPr>
                <p:cNvPr id="36894" name="Rectangle 30"/>
                <p:cNvSpPr>
                  <a:spLocks noChangeArrowheads="1"/>
                </p:cNvSpPr>
                <p:nvPr/>
              </p:nvSpPr>
              <p:spPr bwMode="auto">
                <a:xfrm>
                  <a:off x="0" y="3382"/>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7" name="Group 33"/>
              <p:cNvGrpSpPr>
                <a:grpSpLocks/>
              </p:cNvGrpSpPr>
              <p:nvPr/>
            </p:nvGrpSpPr>
            <p:grpSpPr bwMode="auto">
              <a:xfrm>
                <a:off x="0" y="3728"/>
                <a:ext cx="3605" cy="346"/>
                <a:chOff x="0" y="3728"/>
                <a:chExt cx="3605" cy="346"/>
              </a:xfrm>
            </p:grpSpPr>
            <p:sp>
              <p:nvSpPr>
                <p:cNvPr id="36891" name="Rectangle 16"/>
                <p:cNvSpPr>
                  <a:spLocks noChangeArrowheads="1"/>
                </p:cNvSpPr>
                <p:nvPr/>
              </p:nvSpPr>
              <p:spPr bwMode="auto">
                <a:xfrm>
                  <a:off x="43" y="3728"/>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200">
                      <a:cs typeface="B Nazanin" panose="00000400000000000000" pitchFamily="2" charset="-78"/>
                    </a:rPr>
                    <a:t>وجود لخته</a:t>
                  </a:r>
                </a:p>
                <a:p>
                  <a:pPr algn="just">
                    <a:lnSpc>
                      <a:spcPct val="100000"/>
                    </a:lnSpc>
                    <a:spcBef>
                      <a:spcPct val="0"/>
                    </a:spcBef>
                    <a:buFontTx/>
                    <a:buNone/>
                  </a:pPr>
                  <a:endParaRPr lang="fa-IR" altLang="en-US" sz="2200">
                    <a:cs typeface="B Nazanin" panose="00000400000000000000" pitchFamily="2" charset="-78"/>
                  </a:endParaRPr>
                </a:p>
              </p:txBody>
            </p:sp>
            <p:sp>
              <p:nvSpPr>
                <p:cNvPr id="36892" name="Rectangle 32"/>
                <p:cNvSpPr>
                  <a:spLocks noChangeArrowheads="1"/>
                </p:cNvSpPr>
                <p:nvPr/>
              </p:nvSpPr>
              <p:spPr bwMode="auto">
                <a:xfrm>
                  <a:off x="0" y="3728"/>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8" name="Group 35"/>
              <p:cNvGrpSpPr>
                <a:grpSpLocks/>
              </p:cNvGrpSpPr>
              <p:nvPr/>
            </p:nvGrpSpPr>
            <p:grpSpPr bwMode="auto">
              <a:xfrm>
                <a:off x="0" y="4074"/>
                <a:ext cx="3605" cy="346"/>
                <a:chOff x="0" y="4074"/>
                <a:chExt cx="3605" cy="346"/>
              </a:xfrm>
            </p:grpSpPr>
            <p:sp>
              <p:nvSpPr>
                <p:cNvPr id="36889" name="Rectangle 17"/>
                <p:cNvSpPr>
                  <a:spLocks noChangeArrowheads="1"/>
                </p:cNvSpPr>
                <p:nvPr/>
              </p:nvSpPr>
              <p:spPr bwMode="auto">
                <a:xfrm>
                  <a:off x="43" y="4074"/>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200">
                      <a:cs typeface="B Nazanin" panose="00000400000000000000" pitchFamily="2" charset="-78"/>
                    </a:rPr>
                    <a:t>گذشتن از تاريخ انقضاء فرآورده</a:t>
                  </a:r>
                </a:p>
                <a:p>
                  <a:pPr algn="just">
                    <a:lnSpc>
                      <a:spcPct val="100000"/>
                    </a:lnSpc>
                    <a:spcBef>
                      <a:spcPct val="0"/>
                    </a:spcBef>
                    <a:buFontTx/>
                    <a:buNone/>
                  </a:pPr>
                  <a:endParaRPr lang="fa-IR" altLang="en-US" sz="2200">
                    <a:cs typeface="B Nazanin" panose="00000400000000000000" pitchFamily="2" charset="-78"/>
                  </a:endParaRPr>
                </a:p>
              </p:txBody>
            </p:sp>
            <p:sp>
              <p:nvSpPr>
                <p:cNvPr id="36890" name="Rectangle 34"/>
                <p:cNvSpPr>
                  <a:spLocks noChangeArrowheads="1"/>
                </p:cNvSpPr>
                <p:nvPr/>
              </p:nvSpPr>
              <p:spPr bwMode="auto">
                <a:xfrm>
                  <a:off x="0" y="4074"/>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79" name="Group 37"/>
              <p:cNvGrpSpPr>
                <a:grpSpLocks/>
              </p:cNvGrpSpPr>
              <p:nvPr/>
            </p:nvGrpSpPr>
            <p:grpSpPr bwMode="auto">
              <a:xfrm>
                <a:off x="0" y="4420"/>
                <a:ext cx="3605" cy="346"/>
                <a:chOff x="0" y="4420"/>
                <a:chExt cx="3605" cy="346"/>
              </a:xfrm>
            </p:grpSpPr>
            <p:sp>
              <p:nvSpPr>
                <p:cNvPr id="36887" name="Rectangle 18"/>
                <p:cNvSpPr>
                  <a:spLocks noChangeArrowheads="1"/>
                </p:cNvSpPr>
                <p:nvPr/>
              </p:nvSpPr>
              <p:spPr bwMode="auto">
                <a:xfrm>
                  <a:off x="43" y="4420"/>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000" b="1">
                      <a:cs typeface="Nazanin" panose="00000400000000000000" pitchFamily="2" charset="-78"/>
                    </a:rPr>
                    <a:t>وجود كدورت</a:t>
                  </a:r>
                </a:p>
                <a:p>
                  <a:pPr algn="just">
                    <a:lnSpc>
                      <a:spcPct val="100000"/>
                    </a:lnSpc>
                    <a:spcBef>
                      <a:spcPct val="0"/>
                    </a:spcBef>
                    <a:buFontTx/>
                    <a:buNone/>
                  </a:pPr>
                  <a:endParaRPr lang="fa-IR" altLang="en-US" sz="2200" b="1"/>
                </a:p>
              </p:txBody>
            </p:sp>
            <p:sp>
              <p:nvSpPr>
                <p:cNvPr id="36888" name="Rectangle 36"/>
                <p:cNvSpPr>
                  <a:spLocks noChangeArrowheads="1"/>
                </p:cNvSpPr>
                <p:nvPr/>
              </p:nvSpPr>
              <p:spPr bwMode="auto">
                <a:xfrm>
                  <a:off x="0" y="4420"/>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80" name="Group 39"/>
              <p:cNvGrpSpPr>
                <a:grpSpLocks/>
              </p:cNvGrpSpPr>
              <p:nvPr/>
            </p:nvGrpSpPr>
            <p:grpSpPr bwMode="auto">
              <a:xfrm>
                <a:off x="0" y="4766"/>
                <a:ext cx="3605" cy="346"/>
                <a:chOff x="0" y="4766"/>
                <a:chExt cx="3605" cy="346"/>
              </a:xfrm>
            </p:grpSpPr>
            <p:sp>
              <p:nvSpPr>
                <p:cNvPr id="36885" name="Rectangle 19"/>
                <p:cNvSpPr>
                  <a:spLocks noChangeArrowheads="1"/>
                </p:cNvSpPr>
                <p:nvPr/>
              </p:nvSpPr>
              <p:spPr bwMode="auto">
                <a:xfrm>
                  <a:off x="43" y="4766"/>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200">
                      <a:cs typeface="B Nazanin" panose="00000400000000000000" pitchFamily="2" charset="-78"/>
                    </a:rPr>
                    <a:t>وجود گاز در كيسه (كيسه باد كرده)</a:t>
                  </a:r>
                </a:p>
              </p:txBody>
            </p:sp>
            <p:sp>
              <p:nvSpPr>
                <p:cNvPr id="36886" name="Rectangle 38"/>
                <p:cNvSpPr>
                  <a:spLocks noChangeArrowheads="1"/>
                </p:cNvSpPr>
                <p:nvPr/>
              </p:nvSpPr>
              <p:spPr bwMode="auto">
                <a:xfrm>
                  <a:off x="0" y="4766"/>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grpSp>
            <p:nvGrpSpPr>
              <p:cNvPr id="36881" name="Group 41"/>
              <p:cNvGrpSpPr>
                <a:grpSpLocks/>
              </p:cNvGrpSpPr>
              <p:nvPr/>
            </p:nvGrpSpPr>
            <p:grpSpPr bwMode="auto">
              <a:xfrm>
                <a:off x="0" y="5112"/>
                <a:ext cx="3605" cy="346"/>
                <a:chOff x="0" y="5112"/>
                <a:chExt cx="3605" cy="346"/>
              </a:xfrm>
            </p:grpSpPr>
            <p:sp>
              <p:nvSpPr>
                <p:cNvPr id="36883" name="Rectangle 20"/>
                <p:cNvSpPr>
                  <a:spLocks noChangeArrowheads="1"/>
                </p:cNvSpPr>
                <p:nvPr/>
              </p:nvSpPr>
              <p:spPr bwMode="auto">
                <a:xfrm>
                  <a:off x="43" y="5112"/>
                  <a:ext cx="351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16" tIns="1458" rIns="2916" bIns="1458"/>
                <a:lstStyle>
                  <a:lvl1pPr defTabSz="668338">
                    <a:lnSpc>
                      <a:spcPct val="90000"/>
                    </a:lnSpc>
                    <a:spcBef>
                      <a:spcPts val="750"/>
                    </a:spcBef>
                    <a:buFont typeface="Arial" panose="020B0604020202020204" pitchFamily="34" charset="0"/>
                    <a:buChar char="•"/>
                    <a:tabLst>
                      <a:tab pos="166688" algn="l"/>
                    </a:tabLst>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tabLst>
                      <a:tab pos="166688" algn="l"/>
                    </a:tabLst>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tabLst>
                      <a:tab pos="166688" algn="l"/>
                    </a:tabLst>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tabLst>
                      <a:tab pos="166688" algn="l"/>
                    </a:tabLst>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2200"/>
                    <a:t>-        </a:t>
                  </a:r>
                  <a:r>
                    <a:rPr lang="fa-IR" altLang="en-US" sz="2000" b="1">
                      <a:latin typeface="Verdana" panose="020B0604030504040204" pitchFamily="34" charset="0"/>
                      <a:cs typeface="B Nazanin" panose="00000400000000000000" pitchFamily="2" charset="-78"/>
                    </a:rPr>
                    <a:t>برچسب ناسالم</a:t>
                  </a:r>
                </a:p>
              </p:txBody>
            </p:sp>
            <p:sp>
              <p:nvSpPr>
                <p:cNvPr id="36884" name="Rectangle 40"/>
                <p:cNvSpPr>
                  <a:spLocks noChangeArrowheads="1"/>
                </p:cNvSpPr>
                <p:nvPr/>
              </p:nvSpPr>
              <p:spPr bwMode="auto">
                <a:xfrm>
                  <a:off x="0" y="5112"/>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sp>
            <p:nvSpPr>
              <p:cNvPr id="36882" name="Rectangle 42"/>
              <p:cNvSpPr>
                <a:spLocks noChangeArrowheads="1"/>
              </p:cNvSpPr>
              <p:nvPr/>
            </p:nvSpPr>
            <p:spPr bwMode="auto">
              <a:xfrm>
                <a:off x="0" y="5458"/>
                <a:ext cx="3605" cy="34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sp>
          <p:nvSpPr>
            <p:cNvPr id="36871" name="Rectangle 45"/>
            <p:cNvSpPr>
              <a:spLocks noChangeArrowheads="1"/>
            </p:cNvSpPr>
            <p:nvPr/>
          </p:nvSpPr>
          <p:spPr bwMode="auto">
            <a:xfrm>
              <a:off x="-5" y="1993"/>
              <a:ext cx="3615" cy="3816"/>
            </a:xfrm>
            <a:prstGeom prst="rect">
              <a:avLst/>
            </a:prstGeom>
            <a:noFill/>
            <a:ln w="1746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2916" tIns="1458" rIns="2916" bIns="145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endParaRPr lang="en-US" altLang="en-US" sz="1800"/>
            </a:p>
          </p:txBody>
        </p:sp>
      </p:grpSp>
      <p:sp>
        <p:nvSpPr>
          <p:cNvPr id="36869" name="Rectangle 47"/>
          <p:cNvSpPr>
            <a:spLocks noChangeArrowheads="1"/>
          </p:cNvSpPr>
          <p:nvPr/>
        </p:nvSpPr>
        <p:spPr bwMode="auto">
          <a:xfrm>
            <a:off x="2566989" y="5805488"/>
            <a:ext cx="767873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852" tIns="33426" rIns="66852" bIns="33426">
            <a:spAutoFit/>
          </a:bodyPr>
          <a:lstStyle>
            <a:lvl1pPr defTabSz="668338">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68338">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68338">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68338">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defTabSz="668338"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just" rtl="1" eaLnBrk="1" hangingPunct="1">
              <a:lnSpc>
                <a:spcPct val="100000"/>
              </a:lnSpc>
              <a:spcBef>
                <a:spcPct val="0"/>
              </a:spcBef>
              <a:buFontTx/>
              <a:buNone/>
            </a:pPr>
            <a:r>
              <a:rPr lang="fa-IR" altLang="en-US" sz="1800" b="1">
                <a:ea typeface="Nazanin" panose="00000400000000000000" pitchFamily="2" charset="-78"/>
                <a:cs typeface="B Nazanin" panose="00000400000000000000" pitchFamily="2" charset="-78"/>
              </a:rPr>
              <a:t>در صورت وجود هر كدام از موارد بالا پرستار بايد از تحويل گرفتن خون و فرآورده‌ خودداري كند و با تكميل قسمت مربوطه در فرم مشخصات خون ارسالي براي بيمار كيسه را عودت دهد. </a:t>
            </a:r>
            <a:endParaRPr lang="en-US" altLang="en-US" sz="1800" b="1">
              <a:ea typeface="Nazanin" panose="00000400000000000000" pitchFamily="2" charset="-78"/>
              <a:cs typeface="B Nazanin" panose="00000400000000000000" pitchFamily="2" charset="-78"/>
            </a:endParaRPr>
          </a:p>
        </p:txBody>
      </p:sp>
    </p:spTree>
    <p:extLst>
      <p:ext uri="{BB962C8B-B14F-4D97-AF65-F5344CB8AC3E}">
        <p14:creationId xmlns:p14="http://schemas.microsoft.com/office/powerpoint/2010/main" val="1192026553"/>
      </p:ext>
    </p:extLst>
  </p:cSld>
  <p:clrMapOvr>
    <a:masterClrMapping/>
  </p:clrMapOvr>
  <p:transition>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r>
              <a:rPr lang="fa-IR" altLang="en-US" sz="3200">
                <a:solidFill>
                  <a:srgbClr val="008000"/>
                </a:solidFill>
                <a:cs typeface="B Nazanin" panose="00000400000000000000" pitchFamily="2" charset="-78"/>
              </a:rPr>
              <a:t>-</a:t>
            </a:r>
            <a:r>
              <a:rPr lang="fa-IR" altLang="en-US" sz="3200" b="1">
                <a:solidFill>
                  <a:srgbClr val="008000"/>
                </a:solidFill>
                <a:cs typeface="B Nazanin" panose="00000400000000000000" pitchFamily="2" charset="-78"/>
              </a:rPr>
              <a:t>ادامه قسمت ب</a:t>
            </a:r>
            <a:endParaRPr lang="en-US" altLang="en-US" sz="3200" b="1">
              <a:solidFill>
                <a:srgbClr val="008000"/>
              </a:solidFill>
              <a:cs typeface="B Nazanin" panose="00000400000000000000" pitchFamily="2" charset="-78"/>
            </a:endParaRPr>
          </a:p>
        </p:txBody>
      </p:sp>
      <p:sp>
        <p:nvSpPr>
          <p:cNvPr id="37891" name="Rectangle 3"/>
          <p:cNvSpPr>
            <a:spLocks noGrp="1" noChangeArrowheads="1"/>
          </p:cNvSpPr>
          <p:nvPr>
            <p:ph idx="1"/>
          </p:nvPr>
        </p:nvSpPr>
        <p:spPr>
          <a:xfrm>
            <a:off x="2424113" y="1827213"/>
            <a:ext cx="7783512" cy="4114800"/>
          </a:xfrm>
        </p:spPr>
        <p:txBody>
          <a:bodyPr/>
          <a:lstStyle/>
          <a:p>
            <a:pPr algn="r" rtl="1" eaLnBrk="1" hangingPunct="1"/>
            <a:r>
              <a:rPr lang="fa-IR" altLang="en-US" b="1" dirty="0" smtClean="0">
                <a:cs typeface="B Nazanin" panose="00000400000000000000" pitchFamily="2" charset="-78"/>
              </a:rPr>
              <a:t>*نوع فرآورده درخواستي </a:t>
            </a:r>
          </a:p>
          <a:p>
            <a:pPr algn="r" rtl="1" eaLnBrk="1" hangingPunct="1"/>
            <a:r>
              <a:rPr lang="fa-IR" altLang="en-US" b="1" dirty="0" smtClean="0">
                <a:cs typeface="B Nazanin" panose="00000400000000000000" pitchFamily="2" charset="-78"/>
              </a:rPr>
              <a:t>* گروه خون و</a:t>
            </a:r>
            <a:r>
              <a:rPr lang="en-US" altLang="en-US" b="1" dirty="0" smtClean="0">
                <a:cs typeface="B Nazanin" panose="00000400000000000000" pitchFamily="2" charset="-78"/>
              </a:rPr>
              <a:t> Rh</a:t>
            </a:r>
            <a:r>
              <a:rPr lang="fa-IR" altLang="en-US" b="1" dirty="0" smtClean="0">
                <a:cs typeface="B Nazanin" panose="00000400000000000000" pitchFamily="2" charset="-78"/>
              </a:rPr>
              <a:t> بيمار و كيسه خون</a:t>
            </a:r>
          </a:p>
          <a:p>
            <a:pPr algn="r" rtl="1" eaLnBrk="1" hangingPunct="1"/>
            <a:r>
              <a:rPr lang="fa-IR" altLang="en-US" b="1" dirty="0" smtClean="0">
                <a:cs typeface="B Nazanin" panose="00000400000000000000" pitchFamily="2" charset="-78"/>
              </a:rPr>
              <a:t>* شماره  ويژه واحد اهدايي قيد شده برروي كيسه خون با شماره اهدا قيد شده در فرم تحويل خون</a:t>
            </a:r>
          </a:p>
          <a:p>
            <a:pPr algn="r" rtl="1" eaLnBrk="1" hangingPunct="1"/>
            <a:r>
              <a:rPr lang="fa-IR" altLang="en-US" b="1" dirty="0" smtClean="0">
                <a:cs typeface="B Nazanin" panose="00000400000000000000" pitchFamily="2" charset="-78"/>
              </a:rPr>
              <a:t>(به فرم نظارت بر تزريق خون و فرآورده مراجعه شود)</a:t>
            </a:r>
          </a:p>
          <a:p>
            <a:pPr eaLnBrk="1" hangingPunct="1"/>
            <a:endParaRPr lang="fa-IR" altLang="en-US" b="1" dirty="0" smtClean="0"/>
          </a:p>
        </p:txBody>
      </p:sp>
      <p:sp>
        <p:nvSpPr>
          <p:cNvPr id="3789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39A8F644-CA84-4E5F-9EBD-E5D8BEBC2CE9}" type="slidenum">
              <a:rPr lang="ar-SA" altLang="en-US" sz="1200">
                <a:latin typeface="Verdana" panose="020B0604030504040204" pitchFamily="34" charset="0"/>
              </a:rPr>
              <a:pPr>
                <a:lnSpc>
                  <a:spcPct val="100000"/>
                </a:lnSpc>
                <a:spcBef>
                  <a:spcPct val="0"/>
                </a:spcBef>
                <a:buFontTx/>
                <a:buNone/>
              </a:pPr>
              <a:t>23</a:t>
            </a:fld>
            <a:endParaRPr lang="en-US" altLang="en-US" sz="1200">
              <a:latin typeface="Verdana" panose="020B0604030504040204" pitchFamily="34" charset="0"/>
            </a:endParaRPr>
          </a:p>
        </p:txBody>
      </p:sp>
    </p:spTree>
    <p:extLst>
      <p:ext uri="{BB962C8B-B14F-4D97-AF65-F5344CB8AC3E}">
        <p14:creationId xmlns:p14="http://schemas.microsoft.com/office/powerpoint/2010/main" val="1669371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351088" y="981076"/>
            <a:ext cx="7313612" cy="917575"/>
          </a:xfrm>
        </p:spPr>
        <p:txBody>
          <a:bodyPr/>
          <a:lstStyle/>
          <a:p>
            <a:pPr algn="ctr" eaLnBrk="1" hangingPunct="1">
              <a:buFont typeface="Wingdings" panose="05000000000000000000" pitchFamily="2" charset="2"/>
              <a:buNone/>
            </a:pPr>
            <a:r>
              <a:rPr lang="fa-IR" altLang="en-US" b="1" i="1" u="sng" smtClean="0">
                <a:solidFill>
                  <a:srgbClr val="008000"/>
                </a:solidFill>
                <a:cs typeface="B Nazanin" panose="00000400000000000000" pitchFamily="2" charset="-78"/>
              </a:rPr>
              <a:t>ج- تاييد هويت بيمار:</a:t>
            </a:r>
          </a:p>
        </p:txBody>
      </p:sp>
      <p:sp>
        <p:nvSpPr>
          <p:cNvPr id="38915" name="Rectangle 3"/>
          <p:cNvSpPr>
            <a:spLocks noGrp="1" noChangeArrowheads="1"/>
          </p:cNvSpPr>
          <p:nvPr>
            <p:ph idx="1"/>
          </p:nvPr>
        </p:nvSpPr>
        <p:spPr/>
        <p:txBody>
          <a:bodyPr/>
          <a:lstStyle/>
          <a:p>
            <a:pPr algn="just" rtl="1" eaLnBrk="1" hangingPunct="1">
              <a:buFont typeface="Wingdings" panose="05000000000000000000" pitchFamily="2" charset="2"/>
              <a:buNone/>
            </a:pPr>
            <a:r>
              <a:rPr lang="ar-SA" altLang="en-US" b="1">
                <a:solidFill>
                  <a:srgbClr val="320E04"/>
                </a:solidFill>
                <a:cs typeface="B Nazanin" panose="00000400000000000000" pitchFamily="2" charset="-78"/>
              </a:rPr>
              <a:t>قبل از </a:t>
            </a:r>
            <a:r>
              <a:rPr lang="fa-IR" altLang="en-US" b="1">
                <a:solidFill>
                  <a:srgbClr val="320E04"/>
                </a:solidFill>
                <a:cs typeface="B Nazanin" panose="00000400000000000000" pitchFamily="2" charset="-78"/>
              </a:rPr>
              <a:t>تزريق از</a:t>
            </a:r>
            <a:r>
              <a:rPr lang="ar-SA" altLang="en-US" b="1">
                <a:solidFill>
                  <a:srgbClr val="320E04"/>
                </a:solidFill>
                <a:cs typeface="B Nazanin" panose="00000400000000000000" pitchFamily="2" charset="-78"/>
              </a:rPr>
              <a:t> خود فرد، نام، نام</a:t>
            </a:r>
            <a:r>
              <a:rPr lang="ar-SA" altLang="en-US" b="1">
                <a:solidFill>
                  <a:srgbClr val="320E04"/>
                </a:solidFill>
                <a:ea typeface="Majalla UI"/>
                <a:cs typeface="Majalla UI"/>
              </a:rPr>
              <a:t>‌</a:t>
            </a:r>
            <a:r>
              <a:rPr lang="ar-SA" altLang="en-US" b="1">
                <a:solidFill>
                  <a:srgbClr val="320E04"/>
                </a:solidFill>
                <a:cs typeface="B Nazanin" panose="00000400000000000000" pitchFamily="2" charset="-78"/>
              </a:rPr>
              <a:t>خانوادگي</a:t>
            </a:r>
            <a:r>
              <a:rPr lang="fa-IR" altLang="en-US" b="1">
                <a:solidFill>
                  <a:srgbClr val="320E04"/>
                </a:solidFill>
                <a:cs typeface="B Nazanin" panose="00000400000000000000" pitchFamily="2" charset="-78"/>
              </a:rPr>
              <a:t> </a:t>
            </a:r>
            <a:r>
              <a:rPr lang="ar-SA" altLang="en-US" b="1">
                <a:solidFill>
                  <a:srgbClr val="320E04"/>
                </a:solidFill>
                <a:cs typeface="B Nazanin" panose="00000400000000000000" pitchFamily="2" charset="-78"/>
              </a:rPr>
              <a:t>را پرسيده و مشخصات بيمار را با پرونده و فرم درخواست تكميل شده خون</a:t>
            </a:r>
            <a:r>
              <a:rPr lang="fa-IR" altLang="en-US" b="1">
                <a:solidFill>
                  <a:srgbClr val="320E04"/>
                </a:solidFill>
                <a:cs typeface="B Nazanin" panose="00000400000000000000" pitchFamily="2" charset="-78"/>
              </a:rPr>
              <a:t> </a:t>
            </a:r>
            <a:r>
              <a:rPr lang="ar-SA" altLang="en-US" b="1">
                <a:solidFill>
                  <a:srgbClr val="320E04"/>
                </a:solidFill>
                <a:cs typeface="B Nazanin" panose="00000400000000000000" pitchFamily="2" charset="-78"/>
              </a:rPr>
              <a:t>مقايسه نمائيد. </a:t>
            </a:r>
            <a:endParaRPr lang="fa-IR" altLang="en-US" b="1">
              <a:solidFill>
                <a:srgbClr val="320E04"/>
              </a:solidFill>
              <a:cs typeface="B Nazanin" panose="00000400000000000000" pitchFamily="2" charset="-78"/>
            </a:endParaRPr>
          </a:p>
          <a:p>
            <a:pPr algn="just" rtl="1" eaLnBrk="1" hangingPunct="1">
              <a:buFont typeface="Wingdings" panose="05000000000000000000" pitchFamily="2" charset="2"/>
              <a:buNone/>
            </a:pPr>
            <a:r>
              <a:rPr lang="fa-IR" altLang="en-US" b="1">
                <a:solidFill>
                  <a:srgbClr val="320E04"/>
                </a:solidFill>
                <a:cs typeface="B Nazanin" panose="00000400000000000000" pitchFamily="2" charset="-78"/>
              </a:rPr>
              <a:t>*در صورت وجود مچ بند </a:t>
            </a:r>
            <a:r>
              <a:rPr lang="ar-SA" altLang="en-US" b="1">
                <a:solidFill>
                  <a:srgbClr val="320E04"/>
                </a:solidFill>
                <a:cs typeface="B Nazanin" panose="00000400000000000000" pitchFamily="2" charset="-78"/>
              </a:rPr>
              <a:t>،</a:t>
            </a:r>
            <a:r>
              <a:rPr lang="fa-IR" altLang="en-US" b="1">
                <a:solidFill>
                  <a:srgbClr val="320E04"/>
                </a:solidFill>
                <a:cs typeface="B Nazanin" panose="00000400000000000000" pitchFamily="2" charset="-78"/>
              </a:rPr>
              <a:t> </a:t>
            </a:r>
            <a:r>
              <a:rPr lang="ar-SA" altLang="en-US" b="1">
                <a:solidFill>
                  <a:srgbClr val="320E04"/>
                </a:solidFill>
                <a:cs typeface="B Nazanin" panose="00000400000000000000" pitchFamily="2" charset="-78"/>
              </a:rPr>
              <a:t>مطابقت مچ بند، با اطلاعات  فرم درخواست  خون</a:t>
            </a:r>
            <a:r>
              <a:rPr lang="fa-IR" altLang="en-US" b="1">
                <a:solidFill>
                  <a:srgbClr val="320E04"/>
                </a:solidFill>
                <a:cs typeface="B Nazanin" panose="00000400000000000000" pitchFamily="2" charset="-78"/>
              </a:rPr>
              <a:t> وفرم مشخصات كيسه خون وفرآورده ارسالي از بانك خون </a:t>
            </a:r>
            <a:endParaRPr lang="en-US" altLang="en-US" sz="3300" b="1">
              <a:solidFill>
                <a:srgbClr val="FF7C80"/>
              </a:solidFill>
              <a:cs typeface="Arial" panose="020B0604020202020204" pitchFamily="34" charset="0"/>
            </a:endParaRPr>
          </a:p>
          <a:p>
            <a:pPr algn="r" rtl="1" eaLnBrk="1" hangingPunct="1">
              <a:buFont typeface="Wingdings" panose="05000000000000000000" pitchFamily="2" charset="2"/>
              <a:buNone/>
            </a:pPr>
            <a:endParaRPr lang="fa-IR" altLang="en-US" b="1" smtClean="0"/>
          </a:p>
          <a:p>
            <a:pPr eaLnBrk="1" hangingPunct="1">
              <a:buFont typeface="Wingdings" panose="05000000000000000000" pitchFamily="2" charset="2"/>
              <a:buNone/>
            </a:pPr>
            <a:endParaRPr lang="en-US" altLang="en-US" b="1" smtClean="0">
              <a:cs typeface="Arial" panose="020B0604020202020204" pitchFamily="34" charset="0"/>
            </a:endParaRPr>
          </a:p>
        </p:txBody>
      </p:sp>
      <p:sp>
        <p:nvSpPr>
          <p:cNvPr id="3891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D0C0AB5-CA8B-446E-95E6-E751F41FA8E8}" type="slidenum">
              <a:rPr lang="ar-SA" altLang="en-US"/>
              <a:pPr/>
              <a:t>24</a:t>
            </a:fld>
            <a:endParaRPr lang="en-US" altLang="en-US"/>
          </a:p>
        </p:txBody>
      </p:sp>
      <p:sp>
        <p:nvSpPr>
          <p:cNvPr id="38917" name="Rectangle 1"/>
          <p:cNvSpPr>
            <a:spLocks noChangeArrowheads="1"/>
          </p:cNvSpPr>
          <p:nvPr/>
        </p:nvSpPr>
        <p:spPr bwMode="auto">
          <a:xfrm>
            <a:off x="5027614" y="357189"/>
            <a:ext cx="2136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fa-IR" b="1">
                <a:solidFill>
                  <a:srgbClr val="0000CD"/>
                </a:solidFill>
                <a:latin typeface="BNazanin,Bold"/>
              </a:rPr>
              <a:t>اقدامات لازم قبل از تزریق</a:t>
            </a:r>
            <a:endParaRPr lang="fa-IR"/>
          </a:p>
        </p:txBody>
      </p:sp>
      <p:pic>
        <p:nvPicPr>
          <p:cNvPr id="2" name="Z0000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87363" cy="487363"/>
          </a:xfrm>
          <a:prstGeom prst="rect">
            <a:avLst/>
          </a:prstGeom>
        </p:spPr>
      </p:pic>
    </p:spTree>
    <p:extLst>
      <p:ext uri="{BB962C8B-B14F-4D97-AF65-F5344CB8AC3E}">
        <p14:creationId xmlns:p14="http://schemas.microsoft.com/office/powerpoint/2010/main" val="3234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CB49F14-F713-4F79-A615-CF8F9D15AE2C}" type="slidenum">
              <a:rPr lang="ar-SA" altLang="en-US"/>
              <a:pPr/>
              <a:t>25</a:t>
            </a:fld>
            <a:endParaRPr lang="en-US" altLang="en-US"/>
          </a:p>
        </p:txBody>
      </p:sp>
      <p:sp>
        <p:nvSpPr>
          <p:cNvPr id="39939" name="Rectangle 3"/>
          <p:cNvSpPr>
            <a:spLocks noGrp="1" noChangeArrowheads="1"/>
          </p:cNvSpPr>
          <p:nvPr>
            <p:ph type="subTitle" idx="4294967295"/>
          </p:nvPr>
        </p:nvSpPr>
        <p:spPr>
          <a:xfrm>
            <a:off x="1905000" y="1066800"/>
            <a:ext cx="8763000" cy="2209800"/>
          </a:xfrm>
        </p:spPr>
        <p:txBody>
          <a:bodyPr vert="horz" lIns="91440" tIns="0" rIns="91440" bIns="45720" rtlCol="1">
            <a:normAutofit/>
          </a:bodyPr>
          <a:lstStyle/>
          <a:p>
            <a:pPr marL="26988" indent="0" algn="ctr">
              <a:buNone/>
            </a:pPr>
            <a:r>
              <a:rPr lang="fa-IR" altLang="en-US">
                <a:solidFill>
                  <a:srgbClr val="320E04"/>
                </a:solidFill>
                <a:latin typeface="Microsoft Sans Serif" panose="020B0604020202020204" pitchFamily="34" charset="0"/>
              </a:rPr>
              <a:t> </a:t>
            </a:r>
            <a:r>
              <a:rPr lang="fa-IR" altLang="en-US" sz="2300" b="1">
                <a:solidFill>
                  <a:srgbClr val="320E04"/>
                </a:solidFill>
                <a:latin typeface="Microsoft Sans Serif" panose="020B0604020202020204" pitchFamily="34" charset="0"/>
                <a:cs typeface="B Nazanin" panose="00000400000000000000" pitchFamily="2" charset="-78"/>
              </a:rPr>
              <a:t>مقايسه نام ونام خانوادگي و شماره پرونده بيمار قيدشده بر روي </a:t>
            </a:r>
          </a:p>
          <a:p>
            <a:pPr marL="26988" indent="0" algn="ctr">
              <a:buNone/>
            </a:pPr>
            <a:r>
              <a:rPr lang="fa-IR" altLang="en-US" sz="2300" b="1">
                <a:solidFill>
                  <a:srgbClr val="320E04"/>
                </a:solidFill>
                <a:latin typeface="Microsoft Sans Serif" panose="020B0604020202020204" pitchFamily="34" charset="0"/>
                <a:cs typeface="B Nazanin" panose="00000400000000000000" pitchFamily="2" charset="-78"/>
              </a:rPr>
              <a:t>مچ بند و فرم درخواست خون و فرم تحويل خون و فرآورده ارسالي</a:t>
            </a:r>
            <a:r>
              <a:rPr lang="fa-IR" altLang="en-US" sz="2300">
                <a:solidFill>
                  <a:srgbClr val="320E04"/>
                </a:solidFill>
                <a:latin typeface="Microsoft Sans Serif" panose="020B0604020202020204" pitchFamily="34" charset="0"/>
                <a:cs typeface="B Nazanin" panose="00000400000000000000" pitchFamily="2" charset="-78"/>
              </a:rPr>
              <a:t> </a:t>
            </a:r>
          </a:p>
        </p:txBody>
      </p:sp>
      <p:pic>
        <p:nvPicPr>
          <p:cNvPr id="39940" name="Picture 5" descr="htm_v4_fig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176464"/>
            <a:ext cx="77724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687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C6ED760-98DC-453D-BEA2-9290A114516C}" type="slidenum">
              <a:rPr lang="ar-SA" altLang="en-US">
                <a:solidFill>
                  <a:srgbClr val="000000"/>
                </a:solidFill>
              </a:rPr>
              <a:pPr/>
              <a:t>26</a:t>
            </a:fld>
            <a:endParaRPr lang="en-US" altLang="en-US">
              <a:solidFill>
                <a:srgbClr val="000000"/>
              </a:solidFill>
            </a:endParaRPr>
          </a:p>
        </p:txBody>
      </p:sp>
      <p:pic>
        <p:nvPicPr>
          <p:cNvPr id="409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8439" y="1"/>
            <a:ext cx="46370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00000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470" y="3362485"/>
            <a:ext cx="487363" cy="487363"/>
          </a:xfrm>
          <a:prstGeom prst="rect">
            <a:avLst/>
          </a:prstGeom>
        </p:spPr>
      </p:pic>
    </p:spTree>
    <p:extLst>
      <p:ext uri="{BB962C8B-B14F-4D97-AF65-F5344CB8AC3E}">
        <p14:creationId xmlns:p14="http://schemas.microsoft.com/office/powerpoint/2010/main" val="4157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AB40DFA-CCBB-4843-A165-36D5E1B4B522}" type="slidenum">
              <a:rPr lang="ar-SA" altLang="en-US">
                <a:solidFill>
                  <a:srgbClr val="000000"/>
                </a:solidFill>
              </a:rPr>
              <a:pPr/>
              <a:t>27</a:t>
            </a:fld>
            <a:endParaRPr lang="en-US" altLang="en-US">
              <a:solidFill>
                <a:srgbClr val="000000"/>
              </a:solidFill>
            </a:endParaRPr>
          </a:p>
        </p:txBody>
      </p:sp>
      <p:graphicFrame>
        <p:nvGraphicFramePr>
          <p:cNvPr id="41987" name="Object 2"/>
          <p:cNvGraphicFramePr>
            <a:graphicFrameLocks noChangeAspect="1"/>
          </p:cNvGraphicFramePr>
          <p:nvPr>
            <p:ph type="ctrTitle" idx="4294967295"/>
          </p:nvPr>
        </p:nvGraphicFramePr>
        <p:xfrm>
          <a:off x="1524000" y="1196976"/>
          <a:ext cx="2349500" cy="1698625"/>
        </p:xfrm>
        <a:graphic>
          <a:graphicData uri="http://schemas.openxmlformats.org/presentationml/2006/ole">
            <mc:AlternateContent xmlns:mc="http://schemas.openxmlformats.org/markup-compatibility/2006">
              <mc:Choice xmlns:v="urn:schemas-microsoft-com:vml" Requires="v">
                <p:oleObj spid="_x0000_s1030" name="Bitmap Image" r:id="rId3" imgW="3191320" imgH="3323810" progId="Paint.Picture">
                  <p:embed/>
                </p:oleObj>
              </mc:Choice>
              <mc:Fallback>
                <p:oleObj name="Bitmap Image" r:id="rId3" imgW="3191320" imgH="33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96976"/>
                        <a:ext cx="2349500" cy="169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88" name="Object 3"/>
          <p:cNvGraphicFramePr>
            <a:graphicFrameLocks noChangeAspect="1"/>
          </p:cNvGraphicFramePr>
          <p:nvPr/>
        </p:nvGraphicFramePr>
        <p:xfrm>
          <a:off x="6037264" y="1420814"/>
          <a:ext cx="3298825" cy="1627187"/>
        </p:xfrm>
        <a:graphic>
          <a:graphicData uri="http://schemas.openxmlformats.org/presentationml/2006/ole">
            <mc:AlternateContent xmlns:mc="http://schemas.openxmlformats.org/markup-compatibility/2006">
              <mc:Choice xmlns:v="urn:schemas-microsoft-com:vml" Requires="v">
                <p:oleObj spid="_x0000_s1031" name="Bitmap Image" r:id="rId5" imgW="2572109" imgH="1952898" progId="Paint.Picture">
                  <p:embed/>
                </p:oleObj>
              </mc:Choice>
              <mc:Fallback>
                <p:oleObj name="Bitmap Image" r:id="rId5" imgW="2572109" imgH="195289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7264" y="1420814"/>
                        <a:ext cx="3298825"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0"/>
          <p:cNvSpPr>
            <a:spLocks noChangeArrowheads="1"/>
          </p:cNvSpPr>
          <p:nvPr/>
        </p:nvSpPr>
        <p:spPr bwMode="auto">
          <a:xfrm>
            <a:off x="1524000" y="3179383"/>
            <a:ext cx="8548728" cy="3114493"/>
          </a:xfrm>
          <a:prstGeom prst="rect">
            <a:avLst/>
          </a:prstGeom>
          <a:noFill/>
          <a:ln w="9525">
            <a:noFill/>
            <a:miter lim="800000"/>
            <a:headEnd/>
            <a:tailEnd/>
          </a:ln>
        </p:spPr>
        <p:txBody>
          <a:bodyPr lIns="66852" tIns="33426" rIns="66852" bIns="33426">
            <a:spAutoFit/>
          </a:bodyPr>
          <a:lstStyle/>
          <a:p>
            <a:pPr algn="just" defTabSz="668338">
              <a:defRPr/>
            </a:pPr>
            <a:endParaRPr lang="en-US" sz="2500" dirty="0">
              <a:solidFill>
                <a:srgbClr val="000000"/>
              </a:solidFill>
              <a:latin typeface="Verdana"/>
              <a:cs typeface="B Nazanin" pitchFamily="2" charset="-78"/>
            </a:endParaRPr>
          </a:p>
          <a:p>
            <a:pPr algn="just" defTabSz="668338">
              <a:defRPr/>
            </a:pPr>
            <a:r>
              <a:rPr lang="fa-IR" sz="2500" b="1" dirty="0">
                <a:ln w="17780" cmpd="sng">
                  <a:solidFill>
                    <a:srgbClr val="000000"/>
                  </a:solidFill>
                  <a:prstDash val="solid"/>
                  <a:miter lim="800000"/>
                </a:ln>
                <a:solidFill>
                  <a:srgbClr val="000000"/>
                </a:solidFill>
                <a:effectLst>
                  <a:outerShdw blurRad="50800" algn="tl" rotWithShape="0">
                    <a:srgbClr val="000000"/>
                  </a:outerShdw>
                </a:effectLst>
                <a:latin typeface="Verdana"/>
                <a:cs typeface="B Nazanin" pitchFamily="2" charset="-78"/>
              </a:rPr>
              <a:t>-  </a:t>
            </a:r>
            <a:r>
              <a:rPr lang="fa-IR" sz="2500" dirty="0">
                <a:solidFill>
                  <a:srgbClr val="000000"/>
                </a:solidFill>
                <a:latin typeface="Verdana"/>
                <a:ea typeface="Nazanin"/>
                <a:cs typeface="B Nazanin" pitchFamily="2" charset="-78"/>
              </a:rPr>
              <a:t>در بعضي موارد ديده شده كه به علت شباهت اسمي خون اشتباهاً تزريق شده و باعث مرگ بيمار گرديده است. براي جلوگيري از اين اشتباه، بايد هم نام بيمار و هم نام پدر و شماره پرونده و بخش بيمار و گروه خوني و </a:t>
            </a:r>
            <a:r>
              <a:rPr lang="en-US" sz="2500" dirty="0" err="1">
                <a:solidFill>
                  <a:srgbClr val="000000"/>
                </a:solidFill>
                <a:latin typeface="Verdana"/>
                <a:ea typeface="Nazanin"/>
                <a:cs typeface="B Nazanin" pitchFamily="2" charset="-78"/>
              </a:rPr>
              <a:t>Rh</a:t>
            </a:r>
            <a:r>
              <a:rPr lang="fa-IR" sz="2500" dirty="0">
                <a:solidFill>
                  <a:srgbClr val="000000"/>
                </a:solidFill>
                <a:latin typeface="Verdana"/>
                <a:ea typeface="Nazanin"/>
                <a:cs typeface="B Nazanin" pitchFamily="2" charset="-78"/>
              </a:rPr>
              <a:t> بيمار و كيسه خون منطبق گردد</a:t>
            </a:r>
            <a:r>
              <a:rPr lang="fa-IR" sz="2500" dirty="0">
                <a:solidFill>
                  <a:srgbClr val="000000"/>
                </a:solidFill>
                <a:latin typeface="Verdana"/>
                <a:ea typeface="Nazanin"/>
                <a:cs typeface="B Nazanin" pitchFamily="2" charset="-78"/>
              </a:rPr>
              <a:t>.</a:t>
            </a:r>
          </a:p>
          <a:p>
            <a:pPr algn="just" defTabSz="668338">
              <a:defRPr/>
            </a:pPr>
            <a:endParaRPr lang="fa-IR" sz="2500" dirty="0">
              <a:solidFill>
                <a:srgbClr val="000000"/>
              </a:solidFill>
              <a:latin typeface="Verdana"/>
              <a:ea typeface="Nazanin"/>
              <a:cs typeface="B Nazanin" pitchFamily="2" charset="-78"/>
            </a:endParaRPr>
          </a:p>
          <a:p>
            <a:pPr algn="just" defTabSz="668338">
              <a:defRPr/>
            </a:pPr>
            <a:r>
              <a:rPr lang="ar-SA" altLang="en-US" sz="2400" dirty="0">
                <a:solidFill>
                  <a:srgbClr val="000000"/>
                </a:solidFill>
                <a:ea typeface="Nazanin" panose="00000400000000000000" pitchFamily="2" charset="-78"/>
                <a:cs typeface="B Nazanin" panose="00000400000000000000" pitchFamily="2" charset="-78"/>
              </a:rPr>
              <a:t>در صورتي كه مشخصات برگه درخواست با مشخصات كيسه خون و هر دو با اطلاعات موجود در فرم مشخصات خون ارسالي براي بيمار، همخواني داشته باشد</a:t>
            </a:r>
            <a:r>
              <a:rPr lang="en-US" altLang="en-US" sz="2400" dirty="0">
                <a:solidFill>
                  <a:srgbClr val="000000"/>
                </a:solidFill>
                <a:ea typeface="Nazanin" panose="00000400000000000000" pitchFamily="2" charset="-78"/>
                <a:cs typeface="B Nazanin" panose="00000400000000000000" pitchFamily="2" charset="-78"/>
              </a:rPr>
              <a:t> </a:t>
            </a:r>
            <a:r>
              <a:rPr lang="ar-SA" altLang="en-US" sz="2400" dirty="0">
                <a:solidFill>
                  <a:srgbClr val="000000"/>
                </a:solidFill>
                <a:ea typeface="Nazanin" panose="00000400000000000000" pitchFamily="2" charset="-78"/>
                <a:cs typeface="B Nazanin" panose="00000400000000000000" pitchFamily="2" charset="-78"/>
              </a:rPr>
              <a:t>اجازه تزريق خون داريم.</a:t>
            </a:r>
            <a:endParaRPr lang="en-US" altLang="en-US" sz="2400" dirty="0">
              <a:solidFill>
                <a:srgbClr val="000000"/>
              </a:solidFill>
              <a:ea typeface="Nazanin" panose="00000400000000000000" pitchFamily="2" charset="-78"/>
              <a:cs typeface="B Nazanin" panose="00000400000000000000" pitchFamily="2" charset="-78"/>
            </a:endParaRPr>
          </a:p>
          <a:p>
            <a:pPr algn="just" defTabSz="668338">
              <a:defRPr/>
            </a:pPr>
            <a:endParaRPr lang="ar-SA" sz="2500" dirty="0">
              <a:solidFill>
                <a:srgbClr val="000000"/>
              </a:solidFill>
              <a:latin typeface="Verdana"/>
              <a:cs typeface="B Nazanin" pitchFamily="2" charset="-78"/>
            </a:endParaRPr>
          </a:p>
        </p:txBody>
      </p:sp>
      <p:sp>
        <p:nvSpPr>
          <p:cNvPr id="41990" name="Rectangle 13"/>
          <p:cNvSpPr>
            <a:spLocks noChangeArrowheads="1"/>
          </p:cNvSpPr>
          <p:nvPr/>
        </p:nvSpPr>
        <p:spPr bwMode="auto">
          <a:xfrm>
            <a:off x="2279650" y="333376"/>
            <a:ext cx="82359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852" tIns="33426" rIns="66852" bIns="33426">
            <a:spAutoFit/>
          </a:bodyPr>
          <a:lstStyle>
            <a:lvl1pPr defTabSz="668338">
              <a:defRPr>
                <a:solidFill>
                  <a:schemeClr val="tx1"/>
                </a:solidFill>
                <a:latin typeface="Verdana" panose="020B0604030504040204" pitchFamily="34" charset="0"/>
                <a:cs typeface="Arial" panose="020B0604020202020204" pitchFamily="34" charset="0"/>
              </a:defRPr>
            </a:lvl1pPr>
            <a:lvl2pPr marL="742950" indent="-285750" defTabSz="668338">
              <a:defRPr>
                <a:solidFill>
                  <a:schemeClr val="tx1"/>
                </a:solidFill>
                <a:latin typeface="Verdana" panose="020B0604030504040204" pitchFamily="34" charset="0"/>
                <a:cs typeface="Arial" panose="020B0604020202020204" pitchFamily="34" charset="0"/>
              </a:defRPr>
            </a:lvl2pPr>
            <a:lvl3pPr marL="1143000" indent="-228600" defTabSz="668338">
              <a:defRPr>
                <a:solidFill>
                  <a:schemeClr val="tx1"/>
                </a:solidFill>
                <a:latin typeface="Verdana" panose="020B0604030504040204" pitchFamily="34" charset="0"/>
                <a:cs typeface="Arial" panose="020B0604020202020204" pitchFamily="34" charset="0"/>
              </a:defRPr>
            </a:lvl3pPr>
            <a:lvl4pPr marL="1600200" indent="-228600" defTabSz="668338">
              <a:defRPr>
                <a:solidFill>
                  <a:schemeClr val="tx1"/>
                </a:solidFill>
                <a:latin typeface="Verdana" panose="020B0604030504040204" pitchFamily="34" charset="0"/>
                <a:cs typeface="Arial" panose="020B0604020202020204" pitchFamily="34" charset="0"/>
              </a:defRPr>
            </a:lvl4pPr>
            <a:lvl5pPr marL="2057400" indent="-228600" defTabSz="668338">
              <a:defRPr>
                <a:solidFill>
                  <a:schemeClr val="tx1"/>
                </a:solidFill>
                <a:latin typeface="Verdana" panose="020B0604030504040204" pitchFamily="34" charset="0"/>
                <a:cs typeface="Arial" panose="020B0604020202020204" pitchFamily="34" charset="0"/>
              </a:defRPr>
            </a:lvl5pPr>
            <a:lvl6pPr marL="2514600" indent="-228600" algn="l" defTabSz="668338"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defTabSz="668338"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defTabSz="668338"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defTabSz="668338"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rtl="1" eaLnBrk="1" hangingPunct="1"/>
            <a:r>
              <a:rPr lang="fa-IR" altLang="en-US" sz="2400" b="1">
                <a:solidFill>
                  <a:srgbClr val="F9150F"/>
                </a:solidFill>
                <a:cs typeface="B Nazanin" panose="00000400000000000000" pitchFamily="2" charset="-78"/>
              </a:rPr>
              <a:t>ضروريست</a:t>
            </a:r>
            <a:r>
              <a:rPr lang="ar-SA" altLang="en-US" sz="2500" b="1">
                <a:solidFill>
                  <a:srgbClr val="F9150F"/>
                </a:solidFill>
                <a:latin typeface="Calibri" panose="020F0502020204030204" pitchFamily="34" charset="0"/>
                <a:ea typeface="Nazanin" panose="00000400000000000000" pitchFamily="2" charset="-78"/>
                <a:cs typeface="B Nazanin" panose="00000400000000000000" pitchFamily="2" charset="-78"/>
              </a:rPr>
              <a:t> دو پرستار بايد موارد بالا را جداگانه مقايسه و بررسي نمايند (براي مثال پرستار بخش و سرپرستار)</a:t>
            </a:r>
            <a:r>
              <a:rPr lang="fa-IR" altLang="en-US" sz="2500" b="1">
                <a:solidFill>
                  <a:srgbClr val="F9150F"/>
                </a:solidFill>
                <a:latin typeface="Calibri" panose="020F0502020204030204" pitchFamily="34" charset="0"/>
                <a:ea typeface="Nazanin" panose="00000400000000000000" pitchFamily="2" charset="-78"/>
                <a:cs typeface="B Nazanin" panose="00000400000000000000" pitchFamily="2" charset="-78"/>
              </a:rPr>
              <a:t>.</a:t>
            </a:r>
            <a:endParaRPr lang="ar-SA" altLang="en-US" sz="2500" b="1">
              <a:solidFill>
                <a:srgbClr val="F9150F"/>
              </a:solidFill>
              <a:latin typeface="Calibri" panose="020F0502020204030204" pitchFamily="34" charset="0"/>
              <a:ea typeface="Nazanin" panose="00000400000000000000" pitchFamily="2" charset="-78"/>
              <a:cs typeface="B Nazanin" panose="00000400000000000000" pitchFamily="2" charset="-78"/>
            </a:endParaRPr>
          </a:p>
        </p:txBody>
      </p:sp>
    </p:spTree>
    <p:extLst>
      <p:ext uri="{BB962C8B-B14F-4D97-AF65-F5344CB8AC3E}">
        <p14:creationId xmlns:p14="http://schemas.microsoft.com/office/powerpoint/2010/main" val="738068122"/>
      </p:ext>
    </p:extLst>
  </p:cSld>
  <p:clrMapOvr>
    <a:masterClrMapping/>
  </p:clrMapOvr>
  <p:transition>
    <p:cover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l" rtl="1">
              <a:lnSpc>
                <a:spcPct val="100000"/>
              </a:lnSpc>
              <a:spcBef>
                <a:spcPct val="0"/>
              </a:spcBef>
              <a:buFontTx/>
              <a:buNone/>
            </a:pPr>
            <a:fld id="{E5F2936E-8F3F-4871-80AF-ADB00E488E4A}" type="slidenum">
              <a:rPr lang="ar-SA" altLang="en-US" sz="900">
                <a:solidFill>
                  <a:srgbClr val="000000"/>
                </a:solidFill>
                <a:latin typeface="Verdana" panose="020B0604030504040204" pitchFamily="34" charset="0"/>
              </a:rPr>
              <a:pPr algn="l" rtl="1">
                <a:lnSpc>
                  <a:spcPct val="100000"/>
                </a:lnSpc>
                <a:spcBef>
                  <a:spcPct val="0"/>
                </a:spcBef>
                <a:buFontTx/>
                <a:buNone/>
              </a:pPr>
              <a:t>28</a:t>
            </a:fld>
            <a:endParaRPr lang="en-US" altLang="en-US" sz="900">
              <a:solidFill>
                <a:srgbClr val="000000"/>
              </a:solidFill>
              <a:latin typeface="Verdana" panose="020B0604030504040204" pitchFamily="34" charset="0"/>
            </a:endParaRPr>
          </a:p>
        </p:txBody>
      </p:sp>
      <p:graphicFrame>
        <p:nvGraphicFramePr>
          <p:cNvPr id="43011" name="Object 2"/>
          <p:cNvGraphicFramePr>
            <a:graphicFrameLocks noChangeAspect="1"/>
          </p:cNvGraphicFramePr>
          <p:nvPr/>
        </p:nvGraphicFramePr>
        <p:xfrm>
          <a:off x="2133600" y="0"/>
          <a:ext cx="8534400" cy="6629400"/>
        </p:xfrm>
        <a:graphic>
          <a:graphicData uri="http://schemas.openxmlformats.org/presentationml/2006/ole">
            <mc:AlternateContent xmlns:mc="http://schemas.openxmlformats.org/markup-compatibility/2006">
              <mc:Choice xmlns:v="urn:schemas-microsoft-com:vml" Requires="v">
                <p:oleObj spid="_x0000_s2052" name="Document" r:id="rId3" imgW="5276187" imgH="5318830" progId="Word.Document.8">
                  <p:embed/>
                </p:oleObj>
              </mc:Choice>
              <mc:Fallback>
                <p:oleObj name="Document" r:id="rId3" imgW="5276187" imgH="531883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0"/>
                        <a:ext cx="8534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617827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52650" y="365125"/>
            <a:ext cx="7886700" cy="471488"/>
          </a:xfrm>
        </p:spPr>
        <p:txBody>
          <a:bodyPr>
            <a:normAutofit fontScale="90000"/>
          </a:bodyPr>
          <a:lstStyle/>
          <a:p>
            <a:pPr algn="ctr" eaLnBrk="1" hangingPunct="1"/>
            <a:r>
              <a:rPr lang="fa-IR" altLang="en-US" sz="2000" b="1">
                <a:cs typeface="B Nazanin" panose="00000400000000000000" pitchFamily="2" charset="-78"/>
              </a:rPr>
              <a:t>فرم نظارت بر تزريق پلاسما-پلاكت وكرايو و</a:t>
            </a:r>
            <a:br>
              <a:rPr lang="fa-IR" altLang="en-US" sz="2000" b="1">
                <a:cs typeface="B Nazanin" panose="00000400000000000000" pitchFamily="2" charset="-78"/>
              </a:rPr>
            </a:br>
            <a:r>
              <a:rPr lang="fa-IR" altLang="en-US" sz="2000" b="1">
                <a:cs typeface="B Nazanin" panose="00000400000000000000" pitchFamily="2" charset="-78"/>
              </a:rPr>
              <a:t> فرم نظارت بر تزريق خون كامل وفرآورده هاي گلبول قرمز</a:t>
            </a:r>
            <a:endParaRPr lang="en-US" altLang="en-US" sz="2000" b="1">
              <a:cs typeface="B Nazanin" panose="00000400000000000000" pitchFamily="2" charset="-78"/>
            </a:endParaRPr>
          </a:p>
        </p:txBody>
      </p:sp>
      <p:sp>
        <p:nvSpPr>
          <p:cNvPr id="44035" name="Rectangle 3"/>
          <p:cNvSpPr>
            <a:spLocks noGrp="1" noChangeArrowheads="1"/>
          </p:cNvSpPr>
          <p:nvPr>
            <p:ph idx="1"/>
          </p:nvPr>
        </p:nvSpPr>
        <p:spPr>
          <a:xfrm>
            <a:off x="509287" y="981075"/>
            <a:ext cx="11250592" cy="4241800"/>
          </a:xfrm>
        </p:spPr>
        <p:txBody>
          <a:bodyPr>
            <a:normAutofit/>
          </a:bodyPr>
          <a:lstStyle/>
          <a:p>
            <a:pPr algn="r" rtl="1" eaLnBrk="1" hangingPunct="1"/>
            <a:r>
              <a:rPr lang="fa-IR" altLang="en-US" sz="2400" dirty="0">
                <a:cs typeface="B Nazanin" panose="00000400000000000000" pitchFamily="2" charset="-78"/>
              </a:rPr>
              <a:t>فرم نظارت بر تزريق خود شامل دو فرم نظارت بر تزريق پلاسما-پلاكت وكرايو و فرم نظارت بر تزريق خون كامل وفرآورده هاي گلبول قرمز مي باشد.كه هردو فرم سه نسخه اي مي باشند و فرم ها از محل وسط خط تا دارند.</a:t>
            </a:r>
          </a:p>
          <a:p>
            <a:pPr algn="r" rtl="1" eaLnBrk="1" hangingPunct="1"/>
            <a:r>
              <a:rPr lang="fa-IR" altLang="en-US" sz="2400" dirty="0">
                <a:cs typeface="B Nazanin" panose="00000400000000000000" pitchFamily="2" charset="-78"/>
              </a:rPr>
              <a:t>اين فرم ابتدا توسط پرسنل بانك خون در قسمت مربوطه تكميل شده و سپس از وسط تا شده نسخه اصل ويك نسخه كپي آن براي ادامه تكميل فرم به همراه فرآورده به بخش تحويل داده شده ويك نسخه كپي آن در بانك خون باقي مي ماند.در حين تزريق پرستار ساير قسمتهاي مربوط به خود را از قبيل چك ظاهر كيسه –شماره اهدا ثبت علايم حياتي بيمار در فواصل مندرج –زمان تزريق –ثبت تزريق يا عدم تزريق وساير قسمتها را تكميل نموده امضا مي نمايد و نسخه كپي را مجددا براي بانك خون ارسال مي نمايد.بدين ترتيب دو نسخه از اين فرم در نهايت در بانك خون و نسخه اصل آن در پرونده بيمار نگهداري مي شود.</a:t>
            </a:r>
          </a:p>
          <a:p>
            <a:pPr algn="r" rtl="1" eaLnBrk="1" hangingPunct="1"/>
            <a:r>
              <a:rPr lang="fa-IR" altLang="en-US" sz="2400" dirty="0">
                <a:cs typeface="B Nazanin" panose="00000400000000000000" pitchFamily="2" charset="-78"/>
              </a:rPr>
              <a:t>درموادي كه از فرم نظارت بر تزريق پلاسما-پلاكت وكرايو استفاده مي گردد منظور از ترتيب تزريق در این فرم نوشته شود مثلا وقتي پرستار مثلا 4 واحد پلاكت دريافت مي نمايد دراين ستون قيد كند كه اول چه كيسه اي با چه شماره اهدايي به بيمار تزريق شده و بعد چه كيسه اي با چه شماره اهدايي وبه همين ترتيب در مورد ساير كيسه ها.</a:t>
            </a:r>
            <a:endParaRPr lang="en-US" altLang="en-US" sz="2400" dirty="0">
              <a:cs typeface="B Nazanin" panose="00000400000000000000" pitchFamily="2" charset="-78"/>
            </a:endParaRPr>
          </a:p>
          <a:p>
            <a:pPr algn="r" rtl="1" eaLnBrk="1" hangingPunct="1"/>
            <a:endParaRPr lang="fa-IR" altLang="en-US" sz="2400" dirty="0">
              <a:cs typeface="B Nazanin" panose="00000400000000000000" pitchFamily="2" charset="-78"/>
            </a:endParaRPr>
          </a:p>
          <a:p>
            <a:pPr algn="r" rtl="1" eaLnBrk="1" hangingPunct="1"/>
            <a:endParaRPr lang="en-US" altLang="en-US" sz="2400" b="1" dirty="0">
              <a:cs typeface="B Nazanin" panose="00000400000000000000" pitchFamily="2" charset="-78"/>
            </a:endParaRPr>
          </a:p>
          <a:p>
            <a:pPr eaLnBrk="1" hangingPunct="1"/>
            <a:endParaRPr lang="en-US" altLang="en-US" sz="2400" dirty="0">
              <a:cs typeface="Arial" panose="020B0604020202020204" pitchFamily="34" charset="0"/>
            </a:endParaRPr>
          </a:p>
        </p:txBody>
      </p:sp>
      <p:sp>
        <p:nvSpPr>
          <p:cNvPr id="440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51879D1-EA8E-433D-9F96-8034FBBA3422}" type="slidenum">
              <a:rPr lang="ar-SA" altLang="en-US">
                <a:solidFill>
                  <a:srgbClr val="000000"/>
                </a:solidFill>
              </a:rPr>
              <a:pPr/>
              <a:t>29</a:t>
            </a:fld>
            <a:endParaRPr lang="en-US" altLang="en-US">
              <a:solidFill>
                <a:srgbClr val="000000"/>
              </a:solidFill>
            </a:endParaRPr>
          </a:p>
        </p:txBody>
      </p:sp>
      <p:pic>
        <p:nvPicPr>
          <p:cNvPr id="2" name="Z00000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37718" y="5868987"/>
            <a:ext cx="487363" cy="487363"/>
          </a:xfrm>
          <a:prstGeom prst="rect">
            <a:avLst/>
          </a:prstGeom>
        </p:spPr>
      </p:pic>
    </p:spTree>
    <p:extLst>
      <p:ext uri="{BB962C8B-B14F-4D97-AF65-F5344CB8AC3E}">
        <p14:creationId xmlns:p14="http://schemas.microsoft.com/office/powerpoint/2010/main" val="6399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45534" y="857251"/>
            <a:ext cx="7265538" cy="2569687"/>
          </a:xfrm>
          <a:prstGeom prst="rect">
            <a:avLst/>
          </a:prstGeom>
        </p:spPr>
      </p:pic>
      <p:pic>
        <p:nvPicPr>
          <p:cNvPr id="5" name="Picture 4"/>
          <p:cNvPicPr>
            <a:picLocks noChangeAspect="1"/>
          </p:cNvPicPr>
          <p:nvPr/>
        </p:nvPicPr>
        <p:blipFill>
          <a:blip r:embed="rId5"/>
          <a:stretch>
            <a:fillRect/>
          </a:stretch>
        </p:blipFill>
        <p:spPr>
          <a:xfrm>
            <a:off x="2866731" y="3507702"/>
            <a:ext cx="7100932" cy="2117020"/>
          </a:xfrm>
          <a:prstGeom prst="rect">
            <a:avLst/>
          </a:prstGeom>
        </p:spPr>
      </p:pic>
      <p:pic>
        <p:nvPicPr>
          <p:cNvPr id="4" name="Z0000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699" y="5337805"/>
            <a:ext cx="487363" cy="487363"/>
          </a:xfrm>
          <a:prstGeom prst="rect">
            <a:avLst/>
          </a:prstGeom>
        </p:spPr>
      </p:pic>
    </p:spTree>
    <p:extLst>
      <p:ext uri="{BB962C8B-B14F-4D97-AF65-F5344CB8AC3E}">
        <p14:creationId xmlns:p14="http://schemas.microsoft.com/office/powerpoint/2010/main" val="325121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775958C-D112-404A-A6BA-252A6616CFCF}" type="slidenum">
              <a:rPr lang="ar-SA" altLang="en-US">
                <a:solidFill>
                  <a:srgbClr val="000000"/>
                </a:solidFill>
              </a:rPr>
              <a:pPr/>
              <a:t>30</a:t>
            </a:fld>
            <a:endParaRPr lang="en-US" altLang="en-US">
              <a:solidFill>
                <a:srgbClr val="000000"/>
              </a:solidFill>
            </a:endParaRPr>
          </a:p>
        </p:txBody>
      </p:sp>
      <p:pic>
        <p:nvPicPr>
          <p:cNvPr id="450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1"/>
            <a:ext cx="498157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467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04D4E27-78CF-447E-9B20-179DADB46B6F}" type="slidenum">
              <a:rPr lang="ar-SA" altLang="en-US">
                <a:solidFill>
                  <a:srgbClr val="000000"/>
                </a:solidFill>
              </a:rPr>
              <a:pPr/>
              <a:t>31</a:t>
            </a:fld>
            <a:endParaRPr lang="en-US" altLang="en-US">
              <a:solidFill>
                <a:srgbClr val="000000"/>
              </a:solidFill>
            </a:endParaRPr>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9513" y="0"/>
            <a:ext cx="47752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39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F174BC3-02F6-4712-86A2-CD1657EE89CE}" type="slidenum">
              <a:rPr lang="ar-SA" altLang="en-US"/>
              <a:pPr/>
              <a:t>32</a:t>
            </a:fld>
            <a:endParaRPr lang="en-US" altLang="en-US"/>
          </a:p>
        </p:txBody>
      </p:sp>
      <p:sp>
        <p:nvSpPr>
          <p:cNvPr id="47107" name="Rectangle 3"/>
          <p:cNvSpPr>
            <a:spLocks noGrp="1"/>
          </p:cNvSpPr>
          <p:nvPr>
            <p:ph type="ctrTitle" idx="4294967295"/>
          </p:nvPr>
        </p:nvSpPr>
        <p:spPr>
          <a:xfrm>
            <a:off x="3260726" y="360364"/>
            <a:ext cx="7407275" cy="981075"/>
          </a:xfrm>
        </p:spPr>
        <p:txBody>
          <a:bodyPr>
            <a:normAutofit fontScale="90000"/>
          </a:bodyPr>
          <a:lstStyle/>
          <a:p>
            <a:pPr algn="ctr" eaLnBrk="1" hangingPunct="1"/>
            <a:r>
              <a:rPr lang="fa-IR" altLang="en-US" b="1" smtClean="0">
                <a:cs typeface="B Nazanin" panose="00000400000000000000" pitchFamily="2" charset="-78"/>
              </a:rPr>
              <a:t>نكات ويژه اي كه قبل از تزريق بايد رعايت شوند</a:t>
            </a:r>
            <a:endParaRPr lang="en-US" altLang="en-US" sz="4000" b="1">
              <a:cs typeface="Times New Roman" panose="02020603050405020304" pitchFamily="18" charset="0"/>
            </a:endParaRPr>
          </a:p>
        </p:txBody>
      </p:sp>
      <p:sp>
        <p:nvSpPr>
          <p:cNvPr id="47108" name="Rectangle 4"/>
          <p:cNvSpPr>
            <a:spLocks noGrp="1"/>
          </p:cNvSpPr>
          <p:nvPr>
            <p:ph type="subTitle" idx="4294967295"/>
          </p:nvPr>
        </p:nvSpPr>
        <p:spPr>
          <a:xfrm>
            <a:off x="1774826" y="1447800"/>
            <a:ext cx="8893175" cy="5410200"/>
          </a:xfrm>
        </p:spPr>
        <p:txBody>
          <a:bodyPr vert="horz" lIns="91440" tIns="0" rIns="91440" bIns="45720" rtlCol="1">
            <a:normAutofit/>
          </a:bodyPr>
          <a:lstStyle/>
          <a:p>
            <a:pPr marL="26988" indent="0" algn="just">
              <a:lnSpc>
                <a:spcPct val="150000"/>
              </a:lnSpc>
              <a:buNone/>
            </a:pPr>
            <a:r>
              <a:rPr lang="fa-IR" altLang="en-US" sz="2000">
                <a:solidFill>
                  <a:srgbClr val="320E04"/>
                </a:solidFill>
                <a:cs typeface="B Mitra" panose="00000400000000000000" pitchFamily="2" charset="-78"/>
              </a:rPr>
              <a:t>1.</a:t>
            </a:r>
            <a:r>
              <a:rPr lang="fa-IR" altLang="en-US" sz="2000">
                <a:solidFill>
                  <a:srgbClr val="320E04"/>
                </a:solidFill>
                <a:latin typeface="Arial" panose="020B0604020202020204" pitchFamily="34" charset="0"/>
                <a:cs typeface="B Mitra" panose="00000400000000000000" pitchFamily="2" charset="-78"/>
              </a:rPr>
              <a:t> هيچ نوع دارو يا مواد تزريقي نبايد به كيسه فرآورده خون و يا ست تزريق خون اضافه گردد، چه قبل از تزريق و چه در زمان دريافت خون، زيرا ممكن است حاوي كلسيم باشند كه با سيترات موجود در كيسه خون ايجاد لخته مي</a:t>
            </a:r>
            <a:r>
              <a:rPr lang="fa-IR" altLang="en-US" sz="2000">
                <a:solidFill>
                  <a:srgbClr val="320E04"/>
                </a:solidFill>
                <a:ea typeface="Majalla UI"/>
                <a:cs typeface="B Mitra" panose="00000400000000000000" pitchFamily="2" charset="-78"/>
              </a:rPr>
              <a:t>‌</a:t>
            </a:r>
            <a:r>
              <a:rPr lang="fa-IR" altLang="en-US" sz="2000">
                <a:solidFill>
                  <a:srgbClr val="320E04"/>
                </a:solidFill>
                <a:cs typeface="B Mitra" panose="00000400000000000000" pitchFamily="2" charset="-78"/>
              </a:rPr>
              <a:t>كند. محلول‌هاي دكستروز نيز باعث ليز گلبول‌هاي قرمز مي‌شوند. چنانچه هركلوئيد يا كريستالوئيدي براي بيمار لازم باشد بايد ازیك رگ </a:t>
            </a:r>
            <a:r>
              <a:rPr lang="en-US" altLang="en-US" sz="1800">
                <a:solidFill>
                  <a:srgbClr val="320E04"/>
                </a:solidFill>
                <a:cs typeface="B Mitra" panose="00000400000000000000" pitchFamily="2" charset="-78"/>
              </a:rPr>
              <a:t>(IV Line)</a:t>
            </a:r>
            <a:r>
              <a:rPr lang="fa-IR" altLang="en-US" sz="1800">
                <a:solidFill>
                  <a:srgbClr val="320E04"/>
                </a:solidFill>
                <a:cs typeface="B Mitra" panose="00000400000000000000" pitchFamily="2" charset="-78"/>
              </a:rPr>
              <a:t> </a:t>
            </a:r>
            <a:r>
              <a:rPr lang="fa-IR" altLang="en-US" sz="2000">
                <a:solidFill>
                  <a:srgbClr val="320E04"/>
                </a:solidFill>
                <a:cs typeface="B Mitra" panose="00000400000000000000" pitchFamily="2" charset="-78"/>
              </a:rPr>
              <a:t>جداگانه تزريق گردد </a:t>
            </a:r>
            <a:r>
              <a:rPr lang="fa-IR" altLang="en-US" sz="2000">
                <a:solidFill>
                  <a:srgbClr val="2A7604"/>
                </a:solidFill>
                <a:cs typeface="B Mitra" panose="00000400000000000000" pitchFamily="2" charset="-78"/>
              </a:rPr>
              <a:t>(نرمال سالين تنها محلولي است كه همراه با فرآورده خوني مي‌توان تجويز كرد)</a:t>
            </a:r>
          </a:p>
          <a:p>
            <a:pPr marL="26988" indent="0" algn="just">
              <a:lnSpc>
                <a:spcPct val="150000"/>
              </a:lnSpc>
              <a:buNone/>
            </a:pPr>
            <a:r>
              <a:rPr lang="fa-IR" altLang="en-US" sz="2000">
                <a:solidFill>
                  <a:srgbClr val="320E04"/>
                </a:solidFill>
                <a:cs typeface="B Mitra" panose="00000400000000000000" pitchFamily="2" charset="-78"/>
              </a:rPr>
              <a:t>2. </a:t>
            </a:r>
            <a:r>
              <a:rPr lang="fa-IR" altLang="en-US" sz="2000">
                <a:solidFill>
                  <a:srgbClr val="F9150F"/>
                </a:solidFill>
                <a:cs typeface="B Mitra" panose="00000400000000000000" pitchFamily="2" charset="-78"/>
              </a:rPr>
              <a:t>تمام فرآورده‌هاي خون بايد توسط ست خون تزريق ‌‌شود</a:t>
            </a:r>
            <a:r>
              <a:rPr lang="fa-IR" altLang="en-US" sz="2000">
                <a:solidFill>
                  <a:srgbClr val="320E04"/>
                </a:solidFill>
                <a:cs typeface="B Mitra" panose="00000400000000000000" pitchFamily="2" charset="-78"/>
              </a:rPr>
              <a:t> و تنها يك ست تزريق خون به هر كيسه وصل گردد. </a:t>
            </a:r>
            <a:r>
              <a:rPr lang="fa-IR" altLang="en-US" sz="2000">
                <a:solidFill>
                  <a:srgbClr val="92D050"/>
                </a:solidFill>
                <a:cs typeface="B Mitra" panose="00000400000000000000" pitchFamily="2" charset="-78"/>
              </a:rPr>
              <a:t>پلاكت‌ها بايد توسط ست مخصوص فرآورده‌هاي پلاكتي تزريق شوند و در ابتدا لازم است ست با نرمال سالين شستشو شود.</a:t>
            </a:r>
          </a:p>
          <a:p>
            <a:pPr marL="26988" indent="0" algn="just">
              <a:lnSpc>
                <a:spcPct val="150000"/>
              </a:lnSpc>
              <a:buNone/>
            </a:pPr>
            <a:r>
              <a:rPr lang="fa-IR" altLang="en-US" sz="2000">
                <a:solidFill>
                  <a:srgbClr val="320E04"/>
                </a:solidFill>
                <a:cs typeface="B Mitra" panose="00000400000000000000" pitchFamily="2" charset="-78"/>
              </a:rPr>
              <a:t> </a:t>
            </a:r>
            <a:r>
              <a:rPr lang="fa-IR" altLang="en-US" sz="2000">
                <a:solidFill>
                  <a:srgbClr val="92D050"/>
                </a:solidFill>
                <a:cs typeface="B Mitra" panose="00000400000000000000" pitchFamily="2" charset="-78"/>
              </a:rPr>
              <a:t>از فيلترهاي ميكروست هم مي‌توان براي فيلتر كردن حجم‌هاي كم‌كنسانتره‌هاي پلاكتي، كرايو، انعقادي و ليوفيليزه استفاده كرد. </a:t>
            </a:r>
          </a:p>
          <a:p>
            <a:pPr marL="26988" indent="0" algn="just">
              <a:lnSpc>
                <a:spcPct val="150000"/>
              </a:lnSpc>
              <a:buNone/>
            </a:pPr>
            <a:r>
              <a:rPr lang="fa-IR" altLang="en-US" sz="2000">
                <a:solidFill>
                  <a:srgbClr val="320E04"/>
                </a:solidFill>
                <a:cs typeface="B Mitra" panose="00000400000000000000" pitchFamily="2" charset="-78"/>
              </a:rPr>
              <a:t>از فيلترهاي كاهنده لكوسيت، جهت جلوگيري از واكنش‌هاي تب‌‌زا و آلوايميونيزه‌شدن عليه </a:t>
            </a:r>
            <a:r>
              <a:rPr lang="en-US" altLang="en-US" sz="2000">
                <a:solidFill>
                  <a:srgbClr val="320E04"/>
                </a:solidFill>
                <a:cs typeface="B Mitra" panose="00000400000000000000" pitchFamily="2" charset="-78"/>
              </a:rPr>
              <a:t>HLA</a:t>
            </a:r>
            <a:r>
              <a:rPr lang="fa-IR" altLang="en-US" sz="2000">
                <a:solidFill>
                  <a:srgbClr val="320E04"/>
                </a:solidFill>
                <a:cs typeface="B Mitra" panose="00000400000000000000" pitchFamily="2" charset="-78"/>
              </a:rPr>
              <a:t> استفاده مي‌شود.</a:t>
            </a:r>
          </a:p>
          <a:p>
            <a:pPr marL="26988" indent="0" algn="just">
              <a:buNone/>
            </a:pPr>
            <a:endParaRPr lang="fa-IR" altLang="en-US" b="1" smtClean="0">
              <a:solidFill>
                <a:srgbClr val="320E04"/>
              </a:solidFill>
              <a:cs typeface="B Nazanin" panose="00000400000000000000" pitchFamily="2" charset="-78"/>
            </a:endParaRPr>
          </a:p>
          <a:p>
            <a:pPr marL="26988" indent="0" algn="just">
              <a:buNone/>
            </a:pPr>
            <a:endParaRPr lang="en-US" altLang="en-US" sz="1300" b="1">
              <a:cs typeface="Arial" panose="020B0604020202020204" pitchFamily="34" charset="0"/>
            </a:endParaRPr>
          </a:p>
          <a:p>
            <a:pPr marL="26988" indent="0" algn="just">
              <a:buNone/>
            </a:pPr>
            <a:endParaRPr lang="en-US" altLang="en-US" b="1" smtClean="0">
              <a:solidFill>
                <a:srgbClr val="320E04"/>
              </a:solidFill>
              <a:cs typeface="B Nazanin" panose="00000400000000000000" pitchFamily="2" charset="-78"/>
            </a:endParaRPr>
          </a:p>
        </p:txBody>
      </p:sp>
      <p:sp>
        <p:nvSpPr>
          <p:cNvPr id="47109" name="Text Box 7"/>
          <p:cNvSpPr txBox="1">
            <a:spLocks noChangeArrowheads="1"/>
          </p:cNvSpPr>
          <p:nvPr/>
        </p:nvSpPr>
        <p:spPr bwMode="auto">
          <a:xfrm>
            <a:off x="2667000" y="1371601"/>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rtl="1" eaLnBrk="1" hangingPunct="1"/>
            <a:endParaRPr lang="en-US" altLang="en-US">
              <a:latin typeface="Calibri" panose="020F0502020204030204" pitchFamily="34" charset="0"/>
              <a:cs typeface="Nazanin" panose="00000400000000000000" pitchFamily="2" charset="-78"/>
            </a:endParaRPr>
          </a:p>
        </p:txBody>
      </p:sp>
      <p:pic>
        <p:nvPicPr>
          <p:cNvPr id="2" name="Z0000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87363" cy="487363"/>
          </a:xfrm>
          <a:prstGeom prst="rect">
            <a:avLst/>
          </a:prstGeom>
        </p:spPr>
      </p:pic>
    </p:spTree>
    <p:extLst>
      <p:ext uri="{BB962C8B-B14F-4D97-AF65-F5344CB8AC3E}">
        <p14:creationId xmlns:p14="http://schemas.microsoft.com/office/powerpoint/2010/main" val="329126723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894013" y="301625"/>
            <a:ext cx="7313612" cy="679450"/>
          </a:xfrm>
        </p:spPr>
        <p:txBody>
          <a:bodyPr>
            <a:normAutofit fontScale="90000"/>
          </a:bodyPr>
          <a:lstStyle/>
          <a:p>
            <a:pPr algn="ctr" eaLnBrk="1" hangingPunct="1"/>
            <a:r>
              <a:rPr lang="fa-IR" altLang="en-US" b="1" smtClean="0">
                <a:solidFill>
                  <a:srgbClr val="FF7C80"/>
                </a:solidFill>
                <a:cs typeface="B Nazanin" panose="00000400000000000000" pitchFamily="2" charset="-78"/>
              </a:rPr>
              <a:t>نكات ويژه اي كه قبل از تزريق بايد رعايت شوند</a:t>
            </a:r>
            <a:endParaRPr lang="en-US" altLang="en-US" b="1" smtClean="0">
              <a:solidFill>
                <a:srgbClr val="FF7C80"/>
              </a:solidFill>
              <a:cs typeface="B Nazanin" panose="00000400000000000000" pitchFamily="2" charset="-78"/>
            </a:endParaRPr>
          </a:p>
        </p:txBody>
      </p:sp>
      <p:sp>
        <p:nvSpPr>
          <p:cNvPr id="110596" name="Rectangle 3"/>
          <p:cNvSpPr>
            <a:spLocks noGrp="1" noChangeArrowheads="1"/>
          </p:cNvSpPr>
          <p:nvPr>
            <p:ph idx="1"/>
          </p:nvPr>
        </p:nvSpPr>
        <p:spPr>
          <a:xfrm>
            <a:off x="1992314" y="1628775"/>
            <a:ext cx="8423275" cy="4114800"/>
          </a:xfrm>
        </p:spPr>
        <p:txBody>
          <a:bodyPr rtlCol="0">
            <a:normAutofit lnSpcReduction="10000"/>
          </a:bodyPr>
          <a:lstStyle/>
          <a:p>
            <a:pPr algn="just">
              <a:lnSpc>
                <a:spcPct val="150000"/>
              </a:lnSpc>
              <a:defRPr/>
            </a:pPr>
            <a:r>
              <a:rPr lang="fa-IR" altLang="en-US" sz="2400" dirty="0">
                <a:solidFill>
                  <a:srgbClr val="320E04"/>
                </a:solidFill>
                <a:latin typeface="Arial" panose="020B0604020202020204" pitchFamily="34" charset="0"/>
                <a:cs typeface="B Nazanin" panose="00000400000000000000" pitchFamily="2" charset="-78"/>
              </a:rPr>
              <a:t> براي بيماراني كه در آن</a:t>
            </a:r>
            <a:r>
              <a:rPr lang="fa-IR" altLang="en-US" sz="2400" dirty="0">
                <a:solidFill>
                  <a:srgbClr val="320E04"/>
                </a:solidFill>
                <a:ea typeface="Majalla UI"/>
                <a:cs typeface="Majalla UI"/>
              </a:rPr>
              <a:t>‌</a:t>
            </a:r>
            <a:r>
              <a:rPr lang="fa-IR" altLang="en-US" sz="2400" dirty="0">
                <a:solidFill>
                  <a:srgbClr val="320E04"/>
                </a:solidFill>
                <a:cs typeface="B Nazanin" panose="00000400000000000000" pitchFamily="2" charset="-78"/>
              </a:rPr>
              <a:t>ها تزريق خون با سرعت معمول انجام مي</a:t>
            </a:r>
            <a:r>
              <a:rPr lang="fa-IR" altLang="en-US" sz="2400" dirty="0">
                <a:solidFill>
                  <a:srgbClr val="320E04"/>
                </a:solidFill>
                <a:ea typeface="Majalla UI"/>
                <a:cs typeface="Majalla UI"/>
              </a:rPr>
              <a:t>‌</a:t>
            </a:r>
            <a:r>
              <a:rPr lang="fa-IR" altLang="en-US" sz="2400" dirty="0">
                <a:solidFill>
                  <a:srgbClr val="320E04"/>
                </a:solidFill>
                <a:cs typeface="B Nazanin" panose="00000400000000000000" pitchFamily="2" charset="-78"/>
              </a:rPr>
              <a:t>گيرد، نيازي به گرم كردن خون نمي</a:t>
            </a:r>
            <a:r>
              <a:rPr lang="fa-IR" altLang="en-US" sz="2400" dirty="0">
                <a:solidFill>
                  <a:srgbClr val="320E04"/>
                </a:solidFill>
                <a:ea typeface="Majalla UI"/>
                <a:cs typeface="Majalla UI"/>
              </a:rPr>
              <a:t>‌</a:t>
            </a:r>
            <a:r>
              <a:rPr lang="fa-IR" altLang="en-US" sz="2400" dirty="0">
                <a:solidFill>
                  <a:srgbClr val="320E04"/>
                </a:solidFill>
                <a:cs typeface="B Nazanin" panose="00000400000000000000" pitchFamily="2" charset="-78"/>
              </a:rPr>
              <a:t>باشد.</a:t>
            </a:r>
          </a:p>
          <a:p>
            <a:pPr algn="just">
              <a:lnSpc>
                <a:spcPct val="150000"/>
              </a:lnSpc>
              <a:defRPr/>
            </a:pPr>
            <a:r>
              <a:rPr lang="fa-IR" altLang="en-US" sz="2400" dirty="0">
                <a:solidFill>
                  <a:srgbClr val="320E04"/>
                </a:solidFill>
                <a:cs typeface="B Nazanin" panose="00000400000000000000" pitchFamily="2" charset="-78"/>
              </a:rPr>
              <a:t>استفاده از</a:t>
            </a:r>
            <a:r>
              <a:rPr lang="en-US" altLang="en-US" sz="1800" dirty="0">
                <a:solidFill>
                  <a:srgbClr val="320E04"/>
                </a:solidFill>
                <a:cs typeface="B Nazanin" panose="00000400000000000000" pitchFamily="2" charset="-78"/>
              </a:rPr>
              <a:t>Blood Warmer </a:t>
            </a:r>
            <a:r>
              <a:rPr lang="fa-IR" altLang="en-US" sz="2400" dirty="0">
                <a:solidFill>
                  <a:srgbClr val="320E04"/>
                </a:solidFill>
                <a:cs typeface="B Nazanin" panose="00000400000000000000" pitchFamily="2" charset="-78"/>
              </a:rPr>
              <a:t>براي گرم نمودن خون (رساندن دماي خون به 37 درجه سانتي گراد) قبل از تزريق </a:t>
            </a:r>
            <a:r>
              <a:rPr lang="fa-IR" altLang="en-US" sz="2400" dirty="0">
                <a:solidFill>
                  <a:srgbClr val="F9150F"/>
                </a:solidFill>
                <a:cs typeface="B Nazanin" panose="00000400000000000000" pitchFamily="2" charset="-78"/>
              </a:rPr>
              <a:t>فقط باصلاحديد پزشك معالج</a:t>
            </a:r>
            <a:r>
              <a:rPr lang="fa-IR" altLang="en-US" sz="2400" dirty="0">
                <a:solidFill>
                  <a:srgbClr val="320E04"/>
                </a:solidFill>
                <a:cs typeface="B Nazanin" panose="00000400000000000000" pitchFamily="2" charset="-78"/>
              </a:rPr>
              <a:t> قابل انجام بوده وصرفا با استفاده از </a:t>
            </a:r>
            <a:r>
              <a:rPr lang="en-US" altLang="en-US" sz="2400" dirty="0">
                <a:solidFill>
                  <a:srgbClr val="320E04"/>
                </a:solidFill>
                <a:cs typeface="B Nazanin" panose="00000400000000000000" pitchFamily="2" charset="-78"/>
              </a:rPr>
              <a:t>Blood Warmer </a:t>
            </a:r>
            <a:r>
              <a:rPr lang="fa-IR" altLang="en-US" sz="2400" dirty="0">
                <a:solidFill>
                  <a:srgbClr val="320E04"/>
                </a:solidFill>
                <a:cs typeface="B Nazanin" panose="00000400000000000000" pitchFamily="2" charset="-78"/>
              </a:rPr>
              <a:t>كنترل شده قابل قبول بوده واستفاده از آب گرم-شوفاژ ويا... براي گرم نمودن خون  به هيچ عنوان جايز نيست.</a:t>
            </a:r>
          </a:p>
          <a:p>
            <a:pPr algn="just">
              <a:lnSpc>
                <a:spcPct val="150000"/>
              </a:lnSpc>
              <a:defRPr/>
            </a:pPr>
            <a:r>
              <a:rPr lang="fa-IR" altLang="en-US" sz="2400" dirty="0">
                <a:solidFill>
                  <a:srgbClr val="320E04"/>
                </a:solidFill>
                <a:cs typeface="B Nazanin" panose="00000400000000000000" pitchFamily="2" charset="-78"/>
              </a:rPr>
              <a:t>گرم نمودن خون به ميزان 42 درجه سانتي گراد ممكن است باعث ايجاد هموليز شود.</a:t>
            </a:r>
          </a:p>
          <a:p>
            <a:pPr algn="just">
              <a:lnSpc>
                <a:spcPct val="80000"/>
              </a:lnSpc>
              <a:buNone/>
              <a:defRPr/>
            </a:pPr>
            <a:endParaRPr lang="fa-IR" altLang="en-US" b="1" dirty="0">
              <a:solidFill>
                <a:srgbClr val="320E04"/>
              </a:solidFill>
              <a:cs typeface="B Nazanin" panose="00000400000000000000" pitchFamily="2" charset="-78"/>
            </a:endParaRPr>
          </a:p>
          <a:p>
            <a:pPr>
              <a:lnSpc>
                <a:spcPct val="80000"/>
              </a:lnSpc>
              <a:buNone/>
              <a:defRPr/>
            </a:pPr>
            <a:endParaRPr lang="en-US" altLang="en-US" sz="1200" b="1" dirty="0"/>
          </a:p>
          <a:p>
            <a:pPr algn="just">
              <a:lnSpc>
                <a:spcPct val="80000"/>
              </a:lnSpc>
              <a:buNone/>
              <a:defRPr/>
            </a:pPr>
            <a:endParaRPr lang="en-US" altLang="en-US" sz="1200" b="1" dirty="0"/>
          </a:p>
          <a:p>
            <a:pPr algn="just">
              <a:lnSpc>
                <a:spcPct val="80000"/>
              </a:lnSpc>
              <a:buNone/>
              <a:defRPr/>
            </a:pPr>
            <a:endParaRPr lang="fa-IR" altLang="en-US" b="1" dirty="0">
              <a:solidFill>
                <a:srgbClr val="320E04"/>
              </a:solidFill>
              <a:cs typeface="B Nazanin" panose="00000400000000000000" pitchFamily="2" charset="-78"/>
            </a:endParaRPr>
          </a:p>
          <a:p>
            <a:pPr>
              <a:lnSpc>
                <a:spcPct val="80000"/>
              </a:lnSpc>
              <a:buNone/>
              <a:defRPr/>
            </a:pPr>
            <a:endParaRPr lang="en-US" altLang="en-US" sz="2500" dirty="0"/>
          </a:p>
        </p:txBody>
      </p:sp>
      <p:sp>
        <p:nvSpPr>
          <p:cNvPr id="4813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F2F4456-C65A-4293-8098-FC3FC942CBA1}" type="slidenum">
              <a:rPr lang="ar-SA" altLang="en-US"/>
              <a:pPr/>
              <a:t>33</a:t>
            </a:fld>
            <a:endParaRPr lang="en-US" altLang="en-US"/>
          </a:p>
        </p:txBody>
      </p:sp>
    </p:spTree>
    <p:extLst>
      <p:ext uri="{BB962C8B-B14F-4D97-AF65-F5344CB8AC3E}">
        <p14:creationId xmlns:p14="http://schemas.microsoft.com/office/powerpoint/2010/main" val="153487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eaLnBrk="1" hangingPunct="1"/>
            <a:r>
              <a:rPr lang="fa-IR" altLang="en-US" sz="3200" b="1">
                <a:cs typeface="B Nazanin" panose="00000400000000000000" pitchFamily="2" charset="-78"/>
              </a:rPr>
              <a:t>مهم ترين انديكاسيونهاي قطعي استفاده از </a:t>
            </a:r>
            <a:r>
              <a:rPr lang="en-US" altLang="en-US" sz="3500" b="1">
                <a:cs typeface="B Nazanin" panose="00000400000000000000" pitchFamily="2" charset="-78"/>
              </a:rPr>
              <a:t>Blood Warmer</a:t>
            </a:r>
            <a:r>
              <a:rPr lang="fa-IR" altLang="en-US" sz="3200" b="1"/>
              <a:t> </a:t>
            </a:r>
            <a:endParaRPr lang="en-US" altLang="en-US" sz="3200" b="1">
              <a:cs typeface="Times New Roman" panose="02020603050405020304" pitchFamily="18" charset="0"/>
            </a:endParaRPr>
          </a:p>
        </p:txBody>
      </p:sp>
      <p:sp>
        <p:nvSpPr>
          <p:cNvPr id="74757" name="Rectangle 3"/>
          <p:cNvSpPr>
            <a:spLocks noGrp="1" noChangeArrowheads="1"/>
          </p:cNvSpPr>
          <p:nvPr>
            <p:ph idx="1"/>
          </p:nvPr>
        </p:nvSpPr>
        <p:spPr>
          <a:xfrm>
            <a:off x="2495550" y="1827213"/>
            <a:ext cx="8064500" cy="4697412"/>
          </a:xfrm>
        </p:spPr>
        <p:txBody>
          <a:bodyPr rtlCol="0">
            <a:normAutofit/>
          </a:bodyPr>
          <a:lstStyle/>
          <a:p>
            <a:pPr marL="514350" indent="-514350">
              <a:lnSpc>
                <a:spcPct val="200000"/>
              </a:lnSpc>
              <a:buFont typeface="+mj-lt"/>
              <a:buAutoNum type="arabicPeriod"/>
              <a:defRPr/>
            </a:pPr>
            <a:r>
              <a:rPr lang="en-US" dirty="0"/>
              <a:t>Massive</a:t>
            </a:r>
            <a:r>
              <a:rPr lang="en-US" dirty="0">
                <a:solidFill>
                  <a:srgbClr val="F9150F"/>
                </a:solidFill>
              </a:rPr>
              <a:t> </a:t>
            </a:r>
            <a:r>
              <a:rPr lang="en-US" dirty="0"/>
              <a:t> transfusion</a:t>
            </a:r>
            <a:endParaRPr lang="en-US" dirty="0">
              <a:solidFill>
                <a:srgbClr val="F9150F"/>
              </a:solidFill>
            </a:endParaRPr>
          </a:p>
          <a:p>
            <a:pPr marL="514350" indent="-514350">
              <a:lnSpc>
                <a:spcPct val="200000"/>
              </a:lnSpc>
              <a:buFont typeface="+mj-lt"/>
              <a:buAutoNum type="arabicPeriod"/>
              <a:defRPr/>
            </a:pPr>
            <a:r>
              <a:rPr lang="en-US" dirty="0"/>
              <a:t>Administration Rate:</a:t>
            </a:r>
          </a:p>
          <a:p>
            <a:pPr lvl="2">
              <a:lnSpc>
                <a:spcPct val="200000"/>
              </a:lnSpc>
              <a:buFont typeface="Wingdings" panose="05000000000000000000" pitchFamily="2" charset="2"/>
              <a:buChar char="ü"/>
              <a:defRPr/>
            </a:pPr>
            <a:r>
              <a:rPr lang="en-US" sz="2100" dirty="0"/>
              <a:t>&gt;50ml/min for 30 min in Adult              </a:t>
            </a:r>
          </a:p>
          <a:p>
            <a:pPr lvl="2">
              <a:lnSpc>
                <a:spcPct val="200000"/>
              </a:lnSpc>
              <a:buFont typeface="Wingdings" panose="05000000000000000000" pitchFamily="2" charset="2"/>
              <a:buChar char="ü"/>
              <a:defRPr/>
            </a:pPr>
            <a:r>
              <a:rPr lang="en-US" sz="2100" dirty="0"/>
              <a:t> &gt;15 ml/kg/</a:t>
            </a:r>
            <a:r>
              <a:rPr lang="en-US" sz="2100" dirty="0" err="1"/>
              <a:t>hr</a:t>
            </a:r>
            <a:r>
              <a:rPr lang="en-US" sz="2100" dirty="0"/>
              <a:t> in Pedi.</a:t>
            </a:r>
          </a:p>
          <a:p>
            <a:pPr marL="514350" indent="-514350">
              <a:lnSpc>
                <a:spcPct val="200000"/>
              </a:lnSpc>
              <a:buFont typeface="+mj-lt"/>
              <a:buAutoNum type="arabicPeriod"/>
              <a:defRPr/>
            </a:pPr>
            <a:r>
              <a:rPr lang="en-US" dirty="0"/>
              <a:t>Exchange transfusion of a newborn</a:t>
            </a:r>
          </a:p>
          <a:p>
            <a:pPr>
              <a:lnSpc>
                <a:spcPct val="200000"/>
              </a:lnSpc>
              <a:buNone/>
              <a:defRPr/>
            </a:pPr>
            <a:endParaRPr lang="en-US" b="1" dirty="0" smtClean="0"/>
          </a:p>
        </p:txBody>
      </p:sp>
      <p:sp>
        <p:nvSpPr>
          <p:cNvPr id="4915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6553BA1-AE0A-48CA-AE19-CF879B665554}" type="slidenum">
              <a:rPr lang="ar-SA" altLang="en-US"/>
              <a:pPr/>
              <a:t>34</a:t>
            </a:fld>
            <a:endParaRPr lang="en-US" altLang="en-US"/>
          </a:p>
        </p:txBody>
      </p:sp>
    </p:spTree>
    <p:extLst>
      <p:ext uri="{BB962C8B-B14F-4D97-AF65-F5344CB8AC3E}">
        <p14:creationId xmlns:p14="http://schemas.microsoft.com/office/powerpoint/2010/main" val="1863006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2790505-9D52-44FA-908A-3847A85DD0D7}" type="slidenum">
              <a:rPr lang="ar-SA" altLang="en-US"/>
              <a:pPr/>
              <a:t>35</a:t>
            </a:fld>
            <a:endParaRPr lang="en-US" altLang="en-US"/>
          </a:p>
        </p:txBody>
      </p:sp>
      <p:sp>
        <p:nvSpPr>
          <p:cNvPr id="50179" name="Rectangle 2"/>
          <p:cNvSpPr>
            <a:spLocks noGrp="1" noChangeArrowheads="1"/>
          </p:cNvSpPr>
          <p:nvPr>
            <p:ph type="ctrTitle" idx="4294967295"/>
          </p:nvPr>
        </p:nvSpPr>
        <p:spPr>
          <a:xfrm>
            <a:off x="3260726" y="360364"/>
            <a:ext cx="7407275" cy="1011237"/>
          </a:xfrm>
        </p:spPr>
        <p:txBody>
          <a:bodyPr/>
          <a:lstStyle/>
          <a:p>
            <a:pPr algn="r" eaLnBrk="1" hangingPunct="1"/>
            <a:r>
              <a:rPr lang="fa-IR" altLang="en-US" sz="4000">
                <a:latin typeface="Microsoft Sans Serif" panose="020B0604020202020204" pitchFamily="34" charset="0"/>
                <a:cs typeface="B Nazanin" panose="00000400000000000000" pitchFamily="2" charset="-78"/>
              </a:rPr>
              <a:t>وسايل و لوازم مورد نيازجهت تزريق</a:t>
            </a:r>
            <a:r>
              <a:rPr lang="fa-IR" altLang="en-US" sz="4000">
                <a:latin typeface="Microsoft Sans Serif" panose="020B0604020202020204" pitchFamily="34" charset="0"/>
              </a:rPr>
              <a:t>:</a:t>
            </a:r>
            <a:endParaRPr lang="en-US" altLang="en-US" sz="4000">
              <a:latin typeface="Microsoft Sans Serif" panose="020B0604020202020204" pitchFamily="34" charset="0"/>
              <a:cs typeface="Times New Roman" panose="02020603050405020304" pitchFamily="18" charset="0"/>
            </a:endParaRPr>
          </a:p>
        </p:txBody>
      </p:sp>
      <p:sp>
        <p:nvSpPr>
          <p:cNvPr id="112647" name="Rectangle 3"/>
          <p:cNvSpPr>
            <a:spLocks noGrp="1" noChangeArrowheads="1"/>
          </p:cNvSpPr>
          <p:nvPr>
            <p:ph type="subTitle" idx="4294967295"/>
          </p:nvPr>
        </p:nvSpPr>
        <p:spPr>
          <a:xfrm>
            <a:off x="3605214" y="2171701"/>
            <a:ext cx="7062787" cy="1501775"/>
          </a:xfrm>
        </p:spPr>
        <p:txBody>
          <a:bodyPr vert="horz" lIns="91440" tIns="0" rIns="91440" bIns="45720" rtlCol="0">
            <a:normAutofit fontScale="40000" lnSpcReduction="20000"/>
          </a:bodyPr>
          <a:lstStyle/>
          <a:p>
            <a:pPr marL="26988" indent="0">
              <a:buNone/>
              <a:defRPr/>
            </a:pPr>
            <a:r>
              <a:rPr lang="fa-IR" altLang="en-US" b="1" dirty="0">
                <a:solidFill>
                  <a:srgbClr val="320E04"/>
                </a:solidFill>
                <a:latin typeface="Microsoft Sans Serif" panose="020B0604020202020204" pitchFamily="34" charset="0"/>
                <a:cs typeface="B Nazanin" panose="00000400000000000000" pitchFamily="2" charset="-78"/>
              </a:rPr>
              <a:t>1-پايه تزريق</a:t>
            </a:r>
          </a:p>
          <a:p>
            <a:pPr marL="26988" indent="0">
              <a:buFontTx/>
              <a:buChar char="•"/>
              <a:defRPr/>
            </a:pPr>
            <a:endParaRPr lang="fa-IR" altLang="en-US" b="1" dirty="0">
              <a:solidFill>
                <a:srgbClr val="320E04"/>
              </a:solidFill>
              <a:latin typeface="Microsoft Sans Serif" panose="020B0604020202020204" pitchFamily="34" charset="0"/>
              <a:cs typeface="B Nazanin" panose="00000400000000000000" pitchFamily="2" charset="-78"/>
            </a:endParaRPr>
          </a:p>
          <a:p>
            <a:pPr marL="26988" indent="0">
              <a:buNone/>
              <a:defRPr/>
            </a:pPr>
            <a:r>
              <a:rPr lang="fa-IR" altLang="en-US" b="1" dirty="0">
                <a:solidFill>
                  <a:srgbClr val="320E04"/>
                </a:solidFill>
                <a:latin typeface="Microsoft Sans Serif" panose="020B0604020202020204" pitchFamily="34" charset="0"/>
                <a:cs typeface="B Nazanin" panose="00000400000000000000" pitchFamily="2" charset="-78"/>
              </a:rPr>
              <a:t>2-دستكش</a:t>
            </a:r>
          </a:p>
          <a:p>
            <a:pPr marL="26988" indent="0">
              <a:buNone/>
              <a:defRPr/>
            </a:pPr>
            <a:endParaRPr lang="fa-IR" altLang="en-US" b="1" dirty="0">
              <a:solidFill>
                <a:srgbClr val="320E04"/>
              </a:solidFill>
              <a:latin typeface="Microsoft Sans Serif" panose="020B0604020202020204" pitchFamily="34" charset="0"/>
              <a:cs typeface="B Nazanin" panose="00000400000000000000" pitchFamily="2" charset="-78"/>
            </a:endParaRPr>
          </a:p>
          <a:p>
            <a:pPr marL="26988" indent="0">
              <a:buNone/>
              <a:defRPr/>
            </a:pPr>
            <a:r>
              <a:rPr lang="fa-IR" altLang="en-US" b="1" dirty="0">
                <a:solidFill>
                  <a:srgbClr val="320E04"/>
                </a:solidFill>
                <a:latin typeface="Microsoft Sans Serif" panose="020B0604020202020204" pitchFamily="34" charset="0"/>
                <a:cs typeface="B Nazanin" panose="00000400000000000000" pitchFamily="2" charset="-78"/>
              </a:rPr>
              <a:t>3-گان</a:t>
            </a:r>
          </a:p>
          <a:p>
            <a:pPr marL="26988" indent="0">
              <a:buNone/>
              <a:defRPr/>
            </a:pPr>
            <a:r>
              <a:rPr lang="fa-IR" altLang="en-US" b="1" dirty="0">
                <a:solidFill>
                  <a:srgbClr val="320E04"/>
                </a:solidFill>
                <a:latin typeface="Microsoft Sans Serif" panose="020B0604020202020204" pitchFamily="34" charset="0"/>
                <a:cs typeface="B Nazanin" panose="00000400000000000000" pitchFamily="2" charset="-78"/>
              </a:rPr>
              <a:t>              4-محافظ صورت</a:t>
            </a:r>
            <a:endParaRPr lang="en-US" altLang="en-US" b="1" dirty="0">
              <a:solidFill>
                <a:srgbClr val="320E04"/>
              </a:solidFill>
              <a:latin typeface="Microsoft Sans Serif" panose="020B0604020202020204" pitchFamily="34" charset="0"/>
              <a:cs typeface="B Nazanin" panose="00000400000000000000" pitchFamily="2" charset="-78"/>
            </a:endParaRPr>
          </a:p>
          <a:p>
            <a:pPr marL="26988" indent="0">
              <a:buNone/>
              <a:defRPr/>
            </a:pPr>
            <a:endParaRPr lang="en-US" altLang="en-US" dirty="0">
              <a:solidFill>
                <a:srgbClr val="320E04"/>
              </a:solidFill>
              <a:latin typeface="Microsoft Sans Serif" panose="020B0604020202020204" pitchFamily="34" charset="0"/>
            </a:endParaRPr>
          </a:p>
        </p:txBody>
      </p:sp>
      <p:pic>
        <p:nvPicPr>
          <p:cNvPr id="50181" name="Picture 6" descr="gow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447801"/>
            <a:ext cx="24384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4" descr="IV p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051" y="320675"/>
            <a:ext cx="21891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5" descr="latex-examination-gloves-textured-lightly-powder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314576"/>
            <a:ext cx="2819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7" descr="faceshie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3388" y="3886200"/>
            <a:ext cx="21574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0000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77643" y="5616796"/>
            <a:ext cx="487363" cy="487363"/>
          </a:xfrm>
          <a:prstGeom prst="rect">
            <a:avLst/>
          </a:prstGeom>
        </p:spPr>
      </p:pic>
    </p:spTree>
    <p:extLst>
      <p:ext uri="{BB962C8B-B14F-4D97-AF65-F5344CB8AC3E}">
        <p14:creationId xmlns:p14="http://schemas.microsoft.com/office/powerpoint/2010/main" val="31034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0A3BD9B-5F89-4133-B73B-1C1E7523512C}" type="slidenum">
              <a:rPr lang="ar-SA" altLang="en-US"/>
              <a:pPr/>
              <a:t>36</a:t>
            </a:fld>
            <a:endParaRPr lang="en-US" altLang="en-US"/>
          </a:p>
        </p:txBody>
      </p:sp>
      <p:sp>
        <p:nvSpPr>
          <p:cNvPr id="51203" name="Rectangle 3"/>
          <p:cNvSpPr>
            <a:spLocks noGrp="1" noChangeArrowheads="1"/>
          </p:cNvSpPr>
          <p:nvPr>
            <p:ph type="subTitle" idx="4294967295"/>
          </p:nvPr>
        </p:nvSpPr>
        <p:spPr>
          <a:xfrm>
            <a:off x="4249738" y="115888"/>
            <a:ext cx="6418262" cy="1365250"/>
          </a:xfrm>
        </p:spPr>
        <p:txBody>
          <a:bodyPr vert="horz" lIns="91440" tIns="0" rIns="91440" bIns="45720" rtlCol="1">
            <a:normAutofit/>
          </a:bodyPr>
          <a:lstStyle/>
          <a:p>
            <a:pPr marL="26988" indent="0" algn="ctr">
              <a:buNone/>
            </a:pPr>
            <a:r>
              <a:rPr lang="fa-IR" altLang="en-US" b="1" u="sng">
                <a:solidFill>
                  <a:srgbClr val="320E04"/>
                </a:solidFill>
                <a:cs typeface="B Nazanin" panose="00000400000000000000" pitchFamily="2" charset="-78"/>
              </a:rPr>
              <a:t>5- ست مخصوص تزريق خون</a:t>
            </a:r>
            <a:endParaRPr lang="en-US" altLang="en-US" b="1" u="sng">
              <a:solidFill>
                <a:srgbClr val="320E04"/>
              </a:solidFill>
              <a:cs typeface="B Nazanin" panose="00000400000000000000" pitchFamily="2" charset="-78"/>
            </a:endParaRPr>
          </a:p>
        </p:txBody>
      </p:sp>
      <p:pic>
        <p:nvPicPr>
          <p:cNvPr id="512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0714"/>
            <a:ext cx="34607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9964" y="765175"/>
            <a:ext cx="3240087"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3644900"/>
            <a:ext cx="33337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622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72714CA-9606-4727-BDD8-DB98B5046B25}" type="slidenum">
              <a:rPr lang="ar-SA" altLang="en-US"/>
              <a:pPr/>
              <a:t>37</a:t>
            </a:fld>
            <a:endParaRPr lang="en-US" altLang="en-US"/>
          </a:p>
        </p:txBody>
      </p:sp>
      <p:sp>
        <p:nvSpPr>
          <p:cNvPr id="52227" name="Rectangle 2"/>
          <p:cNvSpPr>
            <a:spLocks noGrp="1" noChangeArrowheads="1"/>
          </p:cNvSpPr>
          <p:nvPr>
            <p:ph type="ctrTitle" idx="4294967295"/>
          </p:nvPr>
        </p:nvSpPr>
        <p:spPr>
          <a:xfrm>
            <a:off x="2438400" y="0"/>
            <a:ext cx="8229600" cy="10668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52228" name="Rectangle 3"/>
          <p:cNvSpPr>
            <a:spLocks noGrp="1" noChangeArrowheads="1"/>
          </p:cNvSpPr>
          <p:nvPr>
            <p:ph type="subTitle" idx="4294967295"/>
          </p:nvPr>
        </p:nvSpPr>
        <p:spPr>
          <a:xfrm>
            <a:off x="2438400" y="1143001"/>
            <a:ext cx="7761288" cy="4525963"/>
          </a:xfrm>
        </p:spPr>
        <p:txBody>
          <a:bodyPr vert="horz" lIns="91440" tIns="0" rIns="91440" bIns="45720" rtlCol="1">
            <a:normAutofit/>
          </a:bodyPr>
          <a:lstStyle/>
          <a:p>
            <a:pPr marL="26988" indent="0">
              <a:buNone/>
            </a:pPr>
            <a:endParaRPr lang="en-US" altLang="en-US" sz="2200">
              <a:solidFill>
                <a:srgbClr val="320E04"/>
              </a:solidFill>
              <a:latin typeface="Microsoft Sans Serif" panose="020B0604020202020204" pitchFamily="34" charset="0"/>
              <a:cs typeface="Arial" panose="020B0604020202020204" pitchFamily="34" charset="0"/>
            </a:endParaRPr>
          </a:p>
          <a:p>
            <a:pPr marL="26988" indent="0" algn="ctr">
              <a:buNone/>
            </a:pPr>
            <a:r>
              <a:rPr lang="fa-IR" altLang="en-US" sz="2200" b="1">
                <a:solidFill>
                  <a:srgbClr val="320E04"/>
                </a:solidFill>
                <a:latin typeface="Microsoft Sans Serif" panose="020B0604020202020204" pitchFamily="34" charset="0"/>
                <a:cs typeface="B Nazanin" panose="00000400000000000000" pitchFamily="2" charset="-78"/>
              </a:rPr>
              <a:t>با استفاده از آنژیوکت مناسب از بيمار رگ گيري به عمل آوريد</a:t>
            </a:r>
            <a:r>
              <a:rPr lang="en-US" altLang="en-US" sz="2200" b="1">
                <a:solidFill>
                  <a:srgbClr val="320E04"/>
                </a:solidFill>
                <a:latin typeface="Microsoft Sans Serif" panose="020B0604020202020204" pitchFamily="34" charset="0"/>
                <a:cs typeface="B Nazanin" panose="00000400000000000000" pitchFamily="2" charset="-78"/>
              </a:rPr>
              <a:t>.</a:t>
            </a:r>
          </a:p>
        </p:txBody>
      </p:sp>
      <p:pic>
        <p:nvPicPr>
          <p:cNvPr id="2" name="Z00000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87363" cy="487363"/>
          </a:xfrm>
          <a:prstGeom prst="rect">
            <a:avLst/>
          </a:prstGeom>
        </p:spPr>
      </p:pic>
    </p:spTree>
    <p:extLst>
      <p:ext uri="{BB962C8B-B14F-4D97-AF65-F5344CB8AC3E}">
        <p14:creationId xmlns:p14="http://schemas.microsoft.com/office/powerpoint/2010/main" val="29258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96E152A-BBE3-462A-8830-F4BE62FBA033}" type="slidenum">
              <a:rPr lang="ar-SA" altLang="en-US"/>
              <a:pPr/>
              <a:t>38</a:t>
            </a:fld>
            <a:endParaRPr lang="en-US" altLang="en-US"/>
          </a:p>
        </p:txBody>
      </p:sp>
      <p:sp>
        <p:nvSpPr>
          <p:cNvPr id="53251" name="Rectangle 2"/>
          <p:cNvSpPr>
            <a:spLocks noGrp="1" noChangeArrowheads="1"/>
          </p:cNvSpPr>
          <p:nvPr>
            <p:ph type="ctrTitle" idx="4294967295"/>
          </p:nvPr>
        </p:nvSpPr>
        <p:spPr>
          <a:xfrm>
            <a:off x="3260726" y="0"/>
            <a:ext cx="7407275" cy="11430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200" b="1">
              <a:solidFill>
                <a:srgbClr val="320E04"/>
              </a:solidFill>
              <a:latin typeface="Microsoft Sans Serif" panose="020B0604020202020204" pitchFamily="34" charset="0"/>
              <a:cs typeface="B Nazanin" panose="00000400000000000000" pitchFamily="2" charset="-78"/>
            </a:endParaRPr>
          </a:p>
        </p:txBody>
      </p:sp>
      <p:sp>
        <p:nvSpPr>
          <p:cNvPr id="53252" name="Rectangle 3"/>
          <p:cNvSpPr>
            <a:spLocks noGrp="1" noChangeArrowheads="1"/>
          </p:cNvSpPr>
          <p:nvPr>
            <p:ph type="subTitle" idx="4294967295"/>
          </p:nvPr>
        </p:nvSpPr>
        <p:spPr>
          <a:xfrm>
            <a:off x="2438400" y="1676401"/>
            <a:ext cx="8229600" cy="4525963"/>
          </a:xfrm>
        </p:spPr>
        <p:txBody>
          <a:bodyPr vert="horz" lIns="91440" tIns="0" rIns="91440" bIns="45720" rtlCol="1">
            <a:normAutofit/>
          </a:bodyPr>
          <a:lstStyle/>
          <a:p>
            <a:pPr marL="26988" indent="0">
              <a:buNone/>
            </a:pPr>
            <a:r>
              <a:rPr lang="fa-IR" altLang="en-US" b="1">
                <a:solidFill>
                  <a:srgbClr val="320E04"/>
                </a:solidFill>
                <a:latin typeface="Microsoft Sans Serif" panose="020B0604020202020204" pitchFamily="34" charset="0"/>
                <a:cs typeface="Nazanin" panose="00000400000000000000" pitchFamily="2" charset="-78"/>
              </a:rPr>
              <a:t>دستهاراشسته و دستكش و گان و شيلد صورت استفاده نماييد.</a:t>
            </a:r>
            <a:endParaRPr lang="en-US" altLang="en-US" b="1">
              <a:solidFill>
                <a:srgbClr val="320E04"/>
              </a:solidFill>
              <a:latin typeface="Microsoft Sans Serif" panose="020B0604020202020204" pitchFamily="34" charset="0"/>
              <a:cs typeface="Nazanin" panose="00000400000000000000" pitchFamily="2" charset="-78"/>
            </a:endParaRPr>
          </a:p>
        </p:txBody>
      </p:sp>
      <p:pic>
        <p:nvPicPr>
          <p:cNvPr id="53253" name="Picture 5" descr="pfp_handwas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19400"/>
            <a:ext cx="46228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descr="latex-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514600"/>
            <a:ext cx="3276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7614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F177B61-A8AF-453C-841D-00660B36FBCC}" type="slidenum">
              <a:rPr lang="ar-SA" altLang="en-US"/>
              <a:pPr/>
              <a:t>39</a:t>
            </a:fld>
            <a:endParaRPr lang="en-US" altLang="en-US"/>
          </a:p>
        </p:txBody>
      </p:sp>
      <p:sp>
        <p:nvSpPr>
          <p:cNvPr id="54275" name="Rectangle 2"/>
          <p:cNvSpPr>
            <a:spLocks noGrp="1" noChangeArrowheads="1"/>
          </p:cNvSpPr>
          <p:nvPr>
            <p:ph type="ctrTitle" idx="4294967295"/>
          </p:nvPr>
        </p:nvSpPr>
        <p:spPr>
          <a:xfrm>
            <a:off x="3168650" y="228600"/>
            <a:ext cx="7499350" cy="685800"/>
          </a:xfrm>
        </p:spPr>
        <p:txBody>
          <a:bodyPr/>
          <a:lstStyle/>
          <a:p>
            <a:pPr algn="ctr" eaLnBrk="1" hangingPunct="1"/>
            <a:r>
              <a:rPr lang="fa-IR" altLang="en-US" sz="3800" b="1">
                <a:solidFill>
                  <a:srgbClr val="320E04"/>
                </a:solidFill>
                <a:latin typeface="Microsoft Sans Serif" panose="020B0604020202020204" pitchFamily="34" charset="0"/>
                <a:cs typeface="B Nazanin" panose="00000400000000000000" pitchFamily="2" charset="-78"/>
              </a:rPr>
              <a:t>مراحل تزريق</a:t>
            </a:r>
            <a:endParaRPr lang="en-US" altLang="en-US" sz="3800" b="1">
              <a:solidFill>
                <a:srgbClr val="320E04"/>
              </a:solidFill>
              <a:latin typeface="Microsoft Sans Serif" panose="020B0604020202020204" pitchFamily="34" charset="0"/>
              <a:cs typeface="B Nazanin" panose="00000400000000000000" pitchFamily="2" charset="-78"/>
            </a:endParaRPr>
          </a:p>
        </p:txBody>
      </p:sp>
      <p:sp>
        <p:nvSpPr>
          <p:cNvPr id="54276" name="Rectangle 3"/>
          <p:cNvSpPr>
            <a:spLocks noGrp="1" noChangeArrowheads="1"/>
          </p:cNvSpPr>
          <p:nvPr>
            <p:ph type="subTitle" idx="4294967295"/>
          </p:nvPr>
        </p:nvSpPr>
        <p:spPr>
          <a:xfrm>
            <a:off x="3168650" y="1143000"/>
            <a:ext cx="7499350" cy="4800600"/>
          </a:xfrm>
        </p:spPr>
        <p:txBody>
          <a:bodyPr vert="horz" lIns="91440" tIns="0" rIns="91440" bIns="45720" rtlCol="1">
            <a:normAutofit/>
          </a:bodyPr>
          <a:lstStyle/>
          <a:p>
            <a:pPr marL="26988" indent="0">
              <a:buNone/>
            </a:pPr>
            <a:endParaRPr lang="fa-IR" altLang="en-US" sz="2200">
              <a:solidFill>
                <a:srgbClr val="320E04"/>
              </a:solidFill>
              <a:latin typeface="Microsoft Sans Serif" panose="020B0604020202020204" pitchFamily="34" charset="0"/>
              <a:cs typeface="Nazanin" panose="00000400000000000000" pitchFamily="2" charset="-78"/>
            </a:endParaRPr>
          </a:p>
          <a:p>
            <a:pPr marL="26988" indent="0">
              <a:buNone/>
            </a:pPr>
            <a:endParaRPr lang="fa-IR" altLang="en-US" sz="2200">
              <a:solidFill>
                <a:srgbClr val="320E04"/>
              </a:solidFill>
              <a:latin typeface="Microsoft Sans Serif" panose="020B0604020202020204" pitchFamily="34" charset="0"/>
              <a:cs typeface="Nazanin" panose="00000400000000000000" pitchFamily="2" charset="-78"/>
            </a:endParaRPr>
          </a:p>
          <a:p>
            <a:pPr marL="26988" indent="0">
              <a:buNone/>
            </a:pPr>
            <a:r>
              <a:rPr lang="fa-IR" altLang="en-US" b="1">
                <a:solidFill>
                  <a:srgbClr val="320E04"/>
                </a:solidFill>
                <a:latin typeface="Microsoft Sans Serif" panose="020B0604020202020204" pitchFamily="34" charset="0"/>
                <a:cs typeface="Nazanin" panose="00000400000000000000" pitchFamily="2" charset="-78"/>
              </a:rPr>
              <a:t>1-مراحل تزريق را براي بيمار شرح دهيد.</a:t>
            </a:r>
            <a:endParaRPr lang="en-US" altLang="en-US" b="1">
              <a:solidFill>
                <a:srgbClr val="320E04"/>
              </a:solidFill>
              <a:latin typeface="Microsoft Sans Serif" panose="020B0604020202020204" pitchFamily="34" charset="0"/>
              <a:cs typeface="Nazanin" panose="00000400000000000000" pitchFamily="2" charset="-78"/>
            </a:endParaRPr>
          </a:p>
          <a:p>
            <a:pPr marL="26988" indent="0">
              <a:buNone/>
            </a:pPr>
            <a:r>
              <a:rPr lang="fa-IR" altLang="en-US" b="1">
                <a:solidFill>
                  <a:srgbClr val="320E04"/>
                </a:solidFill>
                <a:latin typeface="Microsoft Sans Serif" panose="020B0604020202020204" pitchFamily="34" charset="0"/>
                <a:cs typeface="Nazanin" panose="00000400000000000000" pitchFamily="2" charset="-78"/>
              </a:rPr>
              <a:t>2-علائم حياتي بيمار قبل از تزريق-طي 15 دقيقه اول وسپس بافواصل منظم در فرم نظارت برتزريق يادداشت شود.</a:t>
            </a:r>
            <a:endParaRPr lang="en-US" altLang="en-US" b="1">
              <a:solidFill>
                <a:srgbClr val="320E04"/>
              </a:solidFill>
              <a:latin typeface="Microsoft Sans Serif" panose="020B0604020202020204" pitchFamily="34" charset="0"/>
              <a:cs typeface="Nazanin" panose="00000400000000000000" pitchFamily="2" charset="-78"/>
            </a:endParaRPr>
          </a:p>
        </p:txBody>
      </p:sp>
      <p:pic>
        <p:nvPicPr>
          <p:cNvPr id="54277" name="Picture 7" descr="gesu_03_img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450" y="4114801"/>
            <a:ext cx="32575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descr="managing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3989388"/>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descr="critical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4432300"/>
            <a:ext cx="1905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221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Packed cell</a:t>
            </a:r>
            <a:endParaRPr lang="fa-IR" dirty="0"/>
          </a:p>
        </p:txBody>
      </p:sp>
      <p:pic>
        <p:nvPicPr>
          <p:cNvPr id="6" name="Picture 5"/>
          <p:cNvPicPr>
            <a:picLocks noChangeAspect="1"/>
          </p:cNvPicPr>
          <p:nvPr/>
        </p:nvPicPr>
        <p:blipFill>
          <a:blip r:embed="rId4"/>
          <a:stretch>
            <a:fillRect/>
          </a:stretch>
        </p:blipFill>
        <p:spPr>
          <a:xfrm>
            <a:off x="3730967" y="2228523"/>
            <a:ext cx="4509547" cy="3351198"/>
          </a:xfrm>
          <a:prstGeom prst="rect">
            <a:avLst/>
          </a:prstGeom>
        </p:spPr>
      </p:pic>
      <p:pic>
        <p:nvPicPr>
          <p:cNvPr id="2" name="Z00000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6024663"/>
            <a:ext cx="487363" cy="487363"/>
          </a:xfrm>
          <a:prstGeom prst="rect">
            <a:avLst/>
          </a:prstGeom>
        </p:spPr>
      </p:pic>
    </p:spTree>
    <p:extLst>
      <p:ext uri="{BB962C8B-B14F-4D97-AF65-F5344CB8AC3E}">
        <p14:creationId xmlns:p14="http://schemas.microsoft.com/office/powerpoint/2010/main" val="22995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0575B6D-1506-456D-9394-E26CAB96EDDE}" type="slidenum">
              <a:rPr lang="ar-SA" altLang="en-US"/>
              <a:pPr/>
              <a:t>40</a:t>
            </a:fld>
            <a:endParaRPr lang="en-US" altLang="en-US"/>
          </a:p>
        </p:txBody>
      </p:sp>
      <p:sp>
        <p:nvSpPr>
          <p:cNvPr id="55299" name="Rectangle 2"/>
          <p:cNvSpPr>
            <a:spLocks noGrp="1" noChangeArrowheads="1"/>
          </p:cNvSpPr>
          <p:nvPr>
            <p:ph type="ctrTitle" idx="4294967295"/>
          </p:nvPr>
        </p:nvSpPr>
        <p:spPr>
          <a:xfrm>
            <a:off x="3260726" y="381000"/>
            <a:ext cx="7407275" cy="935038"/>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55300" name="Rectangle 3"/>
          <p:cNvSpPr>
            <a:spLocks noGrp="1" noChangeArrowheads="1"/>
          </p:cNvSpPr>
          <p:nvPr>
            <p:ph type="subTitle" idx="4294967295"/>
          </p:nvPr>
        </p:nvSpPr>
        <p:spPr>
          <a:xfrm>
            <a:off x="2319338" y="1773238"/>
            <a:ext cx="8348662" cy="742950"/>
          </a:xfrm>
        </p:spPr>
        <p:txBody>
          <a:bodyPr vert="horz" lIns="91440" tIns="0" rIns="91440" bIns="45720" rtlCol="1">
            <a:normAutofit/>
          </a:bodyPr>
          <a:lstStyle/>
          <a:p>
            <a:pPr marL="26988" indent="0" algn="ctr">
              <a:buNone/>
            </a:pPr>
            <a:r>
              <a:rPr lang="fa-IR" altLang="en-US" b="1">
                <a:solidFill>
                  <a:srgbClr val="320E04"/>
                </a:solidFill>
                <a:latin typeface="Microsoft Sans Serif" panose="020B0604020202020204" pitchFamily="34" charset="0"/>
                <a:cs typeface="B Nazanin" panose="00000400000000000000" pitchFamily="2" charset="-78"/>
              </a:rPr>
              <a:t>اگر خون كامل تزريق مي كنيد آن را به آرامي چند بار سروته</a:t>
            </a:r>
            <a:r>
              <a:rPr lang="fa-IR" altLang="en-US">
                <a:solidFill>
                  <a:srgbClr val="320E04"/>
                </a:solidFill>
                <a:latin typeface="Microsoft Sans Serif" panose="020B0604020202020204" pitchFamily="34" charset="0"/>
                <a:cs typeface="B Nazanin" panose="00000400000000000000" pitchFamily="2" charset="-78"/>
              </a:rPr>
              <a:t> </a:t>
            </a:r>
            <a:r>
              <a:rPr lang="fa-IR" altLang="en-US" b="1">
                <a:solidFill>
                  <a:srgbClr val="320E04"/>
                </a:solidFill>
                <a:latin typeface="Microsoft Sans Serif" panose="020B0604020202020204" pitchFamily="34" charset="0"/>
                <a:cs typeface="B Nazanin" panose="00000400000000000000" pitchFamily="2" charset="-78"/>
              </a:rPr>
              <a:t>نماييد</a:t>
            </a:r>
            <a:r>
              <a:rPr lang="fa-IR" altLang="en-US" b="1" i="1">
                <a:solidFill>
                  <a:srgbClr val="320E04"/>
                </a:solidFill>
                <a:latin typeface="Microsoft Sans Serif" panose="020B0604020202020204" pitchFamily="34" charset="0"/>
                <a:cs typeface="B Nazanin" panose="00000400000000000000" pitchFamily="2" charset="-78"/>
              </a:rPr>
              <a:t>.</a:t>
            </a:r>
            <a:endParaRPr lang="en-US" altLang="en-US" b="1" i="1">
              <a:solidFill>
                <a:srgbClr val="320E04"/>
              </a:solidFill>
              <a:latin typeface="Microsoft Sans Serif" panose="020B0604020202020204" pitchFamily="34" charset="0"/>
              <a:cs typeface="B Nazanin" panose="00000400000000000000" pitchFamily="2" charset="-78"/>
            </a:endParaRPr>
          </a:p>
        </p:txBody>
      </p:sp>
      <p:pic>
        <p:nvPicPr>
          <p:cNvPr id="55301" name="Picture 4" descr="ist2_737671_blood_transfusion_b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1" y="2973389"/>
            <a:ext cx="363537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895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F0F7DBC-D22F-4116-ACA2-33861080BF99}" type="slidenum">
              <a:rPr lang="ar-SA" altLang="en-US"/>
              <a:pPr/>
              <a:t>41</a:t>
            </a:fld>
            <a:endParaRPr lang="en-US" altLang="en-US"/>
          </a:p>
        </p:txBody>
      </p:sp>
      <p:sp>
        <p:nvSpPr>
          <p:cNvPr id="56323" name="Rectangle 2"/>
          <p:cNvSpPr>
            <a:spLocks noGrp="1" noChangeArrowheads="1"/>
          </p:cNvSpPr>
          <p:nvPr>
            <p:ph type="ctrTitle" idx="4294967295"/>
          </p:nvPr>
        </p:nvSpPr>
        <p:spPr>
          <a:xfrm>
            <a:off x="3260726" y="0"/>
            <a:ext cx="7407275" cy="11430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200" b="1">
              <a:solidFill>
                <a:srgbClr val="320E04"/>
              </a:solidFill>
              <a:latin typeface="Microsoft Sans Serif" panose="020B0604020202020204" pitchFamily="34" charset="0"/>
              <a:cs typeface="B Nazanin" panose="00000400000000000000" pitchFamily="2" charset="-78"/>
            </a:endParaRPr>
          </a:p>
        </p:txBody>
      </p:sp>
      <p:sp>
        <p:nvSpPr>
          <p:cNvPr id="56324" name="Rectangle 3"/>
          <p:cNvSpPr>
            <a:spLocks noGrp="1" noChangeArrowheads="1"/>
          </p:cNvSpPr>
          <p:nvPr>
            <p:ph type="subTitle" idx="4294967295"/>
          </p:nvPr>
        </p:nvSpPr>
        <p:spPr>
          <a:xfrm>
            <a:off x="1981200" y="1557338"/>
            <a:ext cx="8229600" cy="4525962"/>
          </a:xfrm>
        </p:spPr>
        <p:txBody>
          <a:bodyPr vert="horz" lIns="91440" tIns="0" rIns="91440" bIns="45720" rtlCol="1">
            <a:normAutofit/>
          </a:bodyPr>
          <a:lstStyle/>
          <a:p>
            <a:pPr marL="26988" indent="0" algn="ctr">
              <a:buNone/>
            </a:pPr>
            <a:r>
              <a:rPr lang="fa-IR" altLang="en-US">
                <a:solidFill>
                  <a:srgbClr val="320E04"/>
                </a:solidFill>
                <a:latin typeface="Microsoft Sans Serif" panose="020B0604020202020204" pitchFamily="34" charset="0"/>
                <a:cs typeface="B Nazanin" panose="00000400000000000000" pitchFamily="2" charset="-78"/>
              </a:rPr>
              <a:t>سپس پورت محلول نرمال سالين وكيسه خون را باز نموده وست تزريق را از محل مخصوص نرمال سالين وكيسه خون به آنها متصل نماييد</a:t>
            </a:r>
            <a:r>
              <a:rPr lang="en-US" altLang="en-US">
                <a:solidFill>
                  <a:srgbClr val="320E04"/>
                </a:solidFill>
                <a:latin typeface="Microsoft Sans Serif" panose="020B0604020202020204" pitchFamily="34" charset="0"/>
                <a:cs typeface="B Nazanin" panose="00000400000000000000" pitchFamily="2" charset="-78"/>
              </a:rPr>
              <a:t>.</a:t>
            </a:r>
          </a:p>
        </p:txBody>
      </p:sp>
      <p:pic>
        <p:nvPicPr>
          <p:cNvPr id="56325" name="Picture 4"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624138"/>
            <a:ext cx="33528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spike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2852738"/>
            <a:ext cx="4038600"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029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2C4C8CD-A3E3-4B54-96CC-43D29F0F9527}" type="slidenum">
              <a:rPr lang="ar-SA" altLang="en-US"/>
              <a:pPr/>
              <a:t>42</a:t>
            </a:fld>
            <a:endParaRPr lang="en-US" altLang="en-US"/>
          </a:p>
        </p:txBody>
      </p:sp>
      <p:sp>
        <p:nvSpPr>
          <p:cNvPr id="57347" name="Rectangle 2"/>
          <p:cNvSpPr>
            <a:spLocks noGrp="1" noChangeArrowheads="1"/>
          </p:cNvSpPr>
          <p:nvPr>
            <p:ph type="ctrTitle" idx="4294967295"/>
          </p:nvPr>
        </p:nvSpPr>
        <p:spPr>
          <a:xfrm>
            <a:off x="3260726" y="0"/>
            <a:ext cx="7407275" cy="10668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57348" name="Rectangle 3"/>
          <p:cNvSpPr>
            <a:spLocks noGrp="1" noChangeArrowheads="1"/>
          </p:cNvSpPr>
          <p:nvPr>
            <p:ph type="subTitle" idx="4294967295"/>
          </p:nvPr>
        </p:nvSpPr>
        <p:spPr>
          <a:xfrm>
            <a:off x="1774825" y="836614"/>
            <a:ext cx="8713788" cy="1481137"/>
          </a:xfrm>
        </p:spPr>
        <p:txBody>
          <a:bodyPr vert="horz" lIns="91440" tIns="0" rIns="91440" bIns="45720" rtlCol="1">
            <a:normAutofit/>
          </a:bodyPr>
          <a:lstStyle/>
          <a:p>
            <a:pPr marL="26988" indent="0">
              <a:buNone/>
            </a:pPr>
            <a:endParaRPr lang="fa-IR" altLang="en-US" b="1">
              <a:solidFill>
                <a:srgbClr val="320E04"/>
              </a:solidFill>
              <a:latin typeface="Microsoft Sans Serif" panose="020B0604020202020204" pitchFamily="34" charset="0"/>
            </a:endParaRPr>
          </a:p>
          <a:p>
            <a:pPr marL="26988" indent="0">
              <a:buNone/>
            </a:pPr>
            <a:r>
              <a:rPr lang="fa-IR" altLang="en-US" b="1">
                <a:solidFill>
                  <a:srgbClr val="320E04"/>
                </a:solidFill>
                <a:latin typeface="Microsoft Sans Serif" panose="020B0604020202020204" pitchFamily="34" charset="0"/>
                <a:cs typeface="B Nazanin" panose="00000400000000000000" pitchFamily="2" charset="-78"/>
              </a:rPr>
              <a:t>دراستفاده از ست تزريق خون</a:t>
            </a:r>
            <a:r>
              <a:rPr lang="en-US" altLang="en-US" b="1">
                <a:solidFill>
                  <a:srgbClr val="320E04"/>
                </a:solidFill>
                <a:latin typeface="Microsoft Sans Serif" panose="020B0604020202020204" pitchFamily="34" charset="0"/>
                <a:cs typeface="Arial" panose="020B0604020202020204" pitchFamily="34" charset="0"/>
              </a:rPr>
              <a:t>Y</a:t>
            </a:r>
            <a:r>
              <a:rPr lang="en-US" altLang="en-US" b="1">
                <a:solidFill>
                  <a:srgbClr val="320E04"/>
                </a:solidFill>
                <a:latin typeface="Microsoft Sans Serif" panose="020B0604020202020204" pitchFamily="34" charset="0"/>
                <a:cs typeface="B Nazanin" panose="00000400000000000000" pitchFamily="2" charset="-78"/>
              </a:rPr>
              <a:t> </a:t>
            </a:r>
            <a:r>
              <a:rPr lang="fa-IR" altLang="en-US" b="1">
                <a:solidFill>
                  <a:srgbClr val="320E04"/>
                </a:solidFill>
                <a:latin typeface="Microsoft Sans Serif" panose="020B0604020202020204" pitchFamily="34" charset="0"/>
                <a:cs typeface="B Nazanin" panose="00000400000000000000" pitchFamily="2" charset="-78"/>
              </a:rPr>
              <a:t>شکل در ابتدا همه كلامپهاي موجود در ست تزريق را ببنديد.</a:t>
            </a:r>
            <a:endParaRPr lang="en-US" altLang="en-US" sz="2200">
              <a:solidFill>
                <a:srgbClr val="320E04"/>
              </a:solidFill>
              <a:latin typeface="Microsoft Sans Serif" panose="020B0604020202020204" pitchFamily="34" charset="0"/>
              <a:cs typeface="B Nazanin" panose="00000400000000000000" pitchFamily="2" charset="-78"/>
            </a:endParaRPr>
          </a:p>
        </p:txBody>
      </p:sp>
      <p:pic>
        <p:nvPicPr>
          <p:cNvPr id="57349" name="Picture 6" descr="IV set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664" y="2317750"/>
            <a:ext cx="284797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3122613"/>
            <a:ext cx="54927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6386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205DE89-7DC9-48FE-83E4-C128F3B68ACE}" type="slidenum">
              <a:rPr lang="ar-SA" altLang="en-US"/>
              <a:pPr/>
              <a:t>43</a:t>
            </a:fld>
            <a:endParaRPr lang="en-US" altLang="en-US"/>
          </a:p>
        </p:txBody>
      </p:sp>
      <p:sp>
        <p:nvSpPr>
          <p:cNvPr id="58371" name="Rectangle 2"/>
          <p:cNvSpPr>
            <a:spLocks noGrp="1" noChangeArrowheads="1"/>
          </p:cNvSpPr>
          <p:nvPr>
            <p:ph type="ctrTitle" idx="4294967295"/>
          </p:nvPr>
        </p:nvSpPr>
        <p:spPr>
          <a:xfrm>
            <a:off x="1524001" y="-1588"/>
            <a:ext cx="7407275" cy="1295401"/>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        مراحل تزريق</a:t>
            </a:r>
            <a:endParaRPr lang="en-US" altLang="en-US" sz="4000">
              <a:latin typeface="Microsoft Sans Serif" panose="020B0604020202020204" pitchFamily="34" charset="0"/>
              <a:cs typeface="Times New Roman" panose="02020603050405020304" pitchFamily="18" charset="0"/>
            </a:endParaRPr>
          </a:p>
        </p:txBody>
      </p:sp>
      <p:sp>
        <p:nvSpPr>
          <p:cNvPr id="58372" name="Rectangle 3"/>
          <p:cNvSpPr>
            <a:spLocks noGrp="1" noChangeArrowheads="1"/>
          </p:cNvSpPr>
          <p:nvPr>
            <p:ph type="subTitle" idx="4294967295"/>
          </p:nvPr>
        </p:nvSpPr>
        <p:spPr>
          <a:xfrm>
            <a:off x="1524001" y="2492375"/>
            <a:ext cx="8245475" cy="1601788"/>
          </a:xfrm>
        </p:spPr>
        <p:txBody>
          <a:bodyPr vert="horz" lIns="91440" tIns="0" rIns="91440" bIns="45720" rtlCol="1">
            <a:normAutofit/>
          </a:bodyPr>
          <a:lstStyle/>
          <a:p>
            <a:pPr marL="26988" indent="0">
              <a:buNone/>
            </a:pPr>
            <a:endParaRPr lang="fa-IR" altLang="en-US" b="1">
              <a:solidFill>
                <a:srgbClr val="320E04"/>
              </a:solidFill>
              <a:latin typeface="Microsoft Sans Serif" panose="020B0604020202020204" pitchFamily="34" charset="0"/>
            </a:endParaRPr>
          </a:p>
          <a:p>
            <a:pPr marL="26988" indent="0">
              <a:buNone/>
            </a:pPr>
            <a:r>
              <a:rPr lang="fa-IR" altLang="en-US" b="1">
                <a:solidFill>
                  <a:srgbClr val="320E04"/>
                </a:solidFill>
                <a:latin typeface="Microsoft Sans Serif" panose="020B0604020202020204" pitchFamily="34" charset="0"/>
                <a:cs typeface="B Nazanin" panose="00000400000000000000" pitchFamily="2" charset="-78"/>
              </a:rPr>
              <a:t>محلول سالين و كيسه خون را از پايه تزريق آويزان نماييد.</a:t>
            </a:r>
            <a:endParaRPr lang="en-US" altLang="en-US" b="1">
              <a:solidFill>
                <a:srgbClr val="320E04"/>
              </a:solidFill>
              <a:latin typeface="Microsoft Sans Serif"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563244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327DD82-B750-44B7-9996-E5076C51EB07}" type="slidenum">
              <a:rPr lang="ar-SA" altLang="en-US"/>
              <a:pPr/>
              <a:t>44</a:t>
            </a:fld>
            <a:endParaRPr lang="en-US" altLang="en-US"/>
          </a:p>
        </p:txBody>
      </p:sp>
      <p:sp>
        <p:nvSpPr>
          <p:cNvPr id="59395" name="Rectangle 2"/>
          <p:cNvSpPr>
            <a:spLocks noGrp="1" noChangeArrowheads="1"/>
          </p:cNvSpPr>
          <p:nvPr>
            <p:ph type="ctrTitle" idx="4294967295"/>
          </p:nvPr>
        </p:nvSpPr>
        <p:spPr>
          <a:xfrm>
            <a:off x="3260726" y="0"/>
            <a:ext cx="7407275" cy="10668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59396" name="Rectangle 3"/>
          <p:cNvSpPr>
            <a:spLocks noGrp="1" noChangeArrowheads="1"/>
          </p:cNvSpPr>
          <p:nvPr>
            <p:ph type="subTitle" idx="4294967295"/>
          </p:nvPr>
        </p:nvSpPr>
        <p:spPr>
          <a:xfrm>
            <a:off x="2438400" y="1219201"/>
            <a:ext cx="8229600" cy="4525963"/>
          </a:xfrm>
        </p:spPr>
        <p:txBody>
          <a:bodyPr vert="horz" lIns="91440" tIns="0" rIns="91440" bIns="45720" rtlCol="1">
            <a:normAutofit/>
          </a:bodyPr>
          <a:lstStyle/>
          <a:p>
            <a:pPr marL="26988" indent="0" algn="ctr">
              <a:buNone/>
            </a:pPr>
            <a:endParaRPr lang="fa-IR" altLang="en-US" b="1">
              <a:solidFill>
                <a:srgbClr val="320E04"/>
              </a:solidFill>
              <a:latin typeface="Microsoft Sans Serif" panose="020B0604020202020204" pitchFamily="34" charset="0"/>
            </a:endParaRPr>
          </a:p>
          <a:p>
            <a:pPr marL="26988" indent="0" algn="ctr">
              <a:buNone/>
            </a:pPr>
            <a:r>
              <a:rPr lang="fa-IR" altLang="en-US" b="1">
                <a:solidFill>
                  <a:srgbClr val="320E04"/>
                </a:solidFill>
                <a:latin typeface="Microsoft Sans Serif" panose="020B0604020202020204" pitchFamily="34" charset="0"/>
                <a:cs typeface="B Nazanin" panose="00000400000000000000" pitchFamily="2" charset="-78"/>
              </a:rPr>
              <a:t>كلامپ موجود درمسير نرمال سالين را باز نماييد.</a:t>
            </a:r>
            <a:endParaRPr lang="en-US" altLang="en-US" b="1">
              <a:solidFill>
                <a:srgbClr val="320E04"/>
              </a:solidFill>
              <a:latin typeface="Microsoft Sans Serif" panose="020B0604020202020204" pitchFamily="34" charset="0"/>
              <a:cs typeface="B Nazanin" panose="00000400000000000000" pitchFamily="2" charset="-78"/>
            </a:endParaRPr>
          </a:p>
        </p:txBody>
      </p:sp>
      <p:pic>
        <p:nvPicPr>
          <p:cNvPr id="59397" name="Picture 4" descr="IV set 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57400"/>
            <a:ext cx="27511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descr="IV set 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133600"/>
            <a:ext cx="251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6" descr="IV set 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209800"/>
            <a:ext cx="24717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12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DB0A444-D044-4334-90A5-8E1FF2F9D2A0}" type="slidenum">
              <a:rPr lang="ar-SA" altLang="en-US"/>
              <a:pPr/>
              <a:t>45</a:t>
            </a:fld>
            <a:endParaRPr lang="en-US" altLang="en-US"/>
          </a:p>
        </p:txBody>
      </p:sp>
      <p:sp>
        <p:nvSpPr>
          <p:cNvPr id="60419" name="Rectangle 2"/>
          <p:cNvSpPr>
            <a:spLocks noGrp="1" noChangeArrowheads="1"/>
          </p:cNvSpPr>
          <p:nvPr>
            <p:ph type="ctrTitle" idx="4294967295"/>
          </p:nvPr>
        </p:nvSpPr>
        <p:spPr>
          <a:xfrm>
            <a:off x="3260726" y="0"/>
            <a:ext cx="7407275" cy="9906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60420" name="Rectangle 3"/>
          <p:cNvSpPr>
            <a:spLocks noGrp="1" noChangeArrowheads="1"/>
          </p:cNvSpPr>
          <p:nvPr>
            <p:ph type="subTitle" idx="4294967295"/>
          </p:nvPr>
        </p:nvSpPr>
        <p:spPr>
          <a:xfrm>
            <a:off x="1631950" y="990601"/>
            <a:ext cx="9036050" cy="4525963"/>
          </a:xfrm>
        </p:spPr>
        <p:txBody>
          <a:bodyPr vert="horz" lIns="91440" tIns="0" rIns="91440" bIns="45720" rtlCol="1">
            <a:normAutofit/>
          </a:bodyPr>
          <a:lstStyle/>
          <a:p>
            <a:pPr marL="26988" indent="0" algn="ctr">
              <a:buNone/>
            </a:pPr>
            <a:r>
              <a:rPr lang="en-US" altLang="en-US" sz="2200">
                <a:solidFill>
                  <a:srgbClr val="320E04"/>
                </a:solidFill>
                <a:latin typeface="Microsoft Sans Serif" panose="020B0604020202020204" pitchFamily="34" charset="0"/>
                <a:cs typeface="Arial" panose="020B0604020202020204" pitchFamily="34" charset="0"/>
              </a:rPr>
              <a:t> </a:t>
            </a:r>
          </a:p>
          <a:p>
            <a:pPr marL="26988" indent="0" algn="ctr">
              <a:buNone/>
            </a:pPr>
            <a:r>
              <a:rPr lang="en-US" altLang="en-US" b="1">
                <a:solidFill>
                  <a:srgbClr val="320E04"/>
                </a:solidFill>
                <a:latin typeface="Microsoft Sans Serif" panose="020B0604020202020204" pitchFamily="34" charset="0"/>
                <a:cs typeface="Arial" panose="020B0604020202020204" pitchFamily="34" charset="0"/>
              </a:rPr>
              <a:t>Drip </a:t>
            </a:r>
            <a:r>
              <a:rPr lang="en-US" altLang="en-US" b="1">
                <a:solidFill>
                  <a:srgbClr val="320E04"/>
                </a:solidFill>
                <a:latin typeface="Microsoft Sans Serif" panose="020B0604020202020204" pitchFamily="34" charset="0"/>
                <a:cs typeface="B Nazanin" panose="00000400000000000000" pitchFamily="2" charset="-78"/>
              </a:rPr>
              <a:t>chamber</a:t>
            </a:r>
            <a:r>
              <a:rPr lang="fa-IR" altLang="en-US" b="1">
                <a:solidFill>
                  <a:srgbClr val="320E04"/>
                </a:solidFill>
                <a:latin typeface="Microsoft Sans Serif" panose="020B0604020202020204" pitchFamily="34" charset="0"/>
                <a:cs typeface="B Nazanin" panose="00000400000000000000" pitchFamily="2" charset="-78"/>
              </a:rPr>
              <a:t>رابا كمك نرمال سالين  از نرمال سالين تا نصف سطح آن پرنماييد.</a:t>
            </a:r>
            <a:endParaRPr lang="en-US" altLang="en-US" b="1">
              <a:solidFill>
                <a:srgbClr val="320E04"/>
              </a:solidFill>
              <a:latin typeface="Microsoft Sans Serif" panose="020B0604020202020204" pitchFamily="34" charset="0"/>
              <a:cs typeface="B Nazanin" panose="00000400000000000000" pitchFamily="2" charset="-78"/>
            </a:endParaRPr>
          </a:p>
          <a:p>
            <a:pPr marL="26988" indent="0">
              <a:buNone/>
            </a:pPr>
            <a:endParaRPr lang="en-US" altLang="en-US" b="1">
              <a:solidFill>
                <a:srgbClr val="320E04"/>
              </a:solidFill>
              <a:cs typeface="B Nazanin" panose="00000400000000000000" pitchFamily="2" charset="-78"/>
            </a:endParaRPr>
          </a:p>
        </p:txBody>
      </p:sp>
      <p:pic>
        <p:nvPicPr>
          <p:cNvPr id="60421" name="Picture 4" descr="IV set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2720976"/>
            <a:ext cx="5135563"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232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52ADC0E-707E-4FE0-9EB4-4D387AE3B051}" type="slidenum">
              <a:rPr lang="ar-SA" altLang="en-US"/>
              <a:pPr/>
              <a:t>46</a:t>
            </a:fld>
            <a:endParaRPr lang="en-US" altLang="en-US"/>
          </a:p>
        </p:txBody>
      </p:sp>
      <p:sp>
        <p:nvSpPr>
          <p:cNvPr id="61443" name="Rectangle 2"/>
          <p:cNvSpPr>
            <a:spLocks noGrp="1" noChangeArrowheads="1"/>
          </p:cNvSpPr>
          <p:nvPr>
            <p:ph type="ctrTitle" idx="4294967295"/>
          </p:nvPr>
        </p:nvSpPr>
        <p:spPr>
          <a:xfrm>
            <a:off x="3260726" y="360364"/>
            <a:ext cx="7407275" cy="1087437"/>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200" b="1">
              <a:solidFill>
                <a:srgbClr val="320E04"/>
              </a:solidFill>
              <a:latin typeface="Microsoft Sans Serif" panose="020B0604020202020204" pitchFamily="34" charset="0"/>
              <a:cs typeface="B Nazanin" panose="00000400000000000000" pitchFamily="2" charset="-78"/>
            </a:endParaRPr>
          </a:p>
        </p:txBody>
      </p:sp>
      <p:sp>
        <p:nvSpPr>
          <p:cNvPr id="61444" name="Rectangle 3"/>
          <p:cNvSpPr>
            <a:spLocks noGrp="1" noChangeArrowheads="1"/>
          </p:cNvSpPr>
          <p:nvPr>
            <p:ph type="subTitle" idx="4294967295"/>
          </p:nvPr>
        </p:nvSpPr>
        <p:spPr>
          <a:xfrm>
            <a:off x="3071814" y="1649414"/>
            <a:ext cx="7223125" cy="1501775"/>
          </a:xfrm>
        </p:spPr>
        <p:txBody>
          <a:bodyPr vert="horz" lIns="91440" tIns="0" rIns="91440" bIns="45720" rtlCol="1">
            <a:normAutofit/>
          </a:bodyPr>
          <a:lstStyle/>
          <a:p>
            <a:pPr marL="26988" indent="0" algn="ctr">
              <a:buNone/>
            </a:pPr>
            <a:r>
              <a:rPr lang="fa-IR" altLang="en-US" b="1">
                <a:solidFill>
                  <a:srgbClr val="320E04"/>
                </a:solidFill>
                <a:latin typeface="Microsoft Sans Serif" panose="020B0604020202020204" pitchFamily="34" charset="0"/>
                <a:cs typeface="B Nazanin" panose="00000400000000000000" pitchFamily="2" charset="-78"/>
              </a:rPr>
              <a:t>ست تزريق  را  با نرمال سالين شستشو دهيد. </a:t>
            </a:r>
          </a:p>
          <a:p>
            <a:pPr marL="26988" indent="0" algn="ctr">
              <a:buNone/>
            </a:pPr>
            <a:r>
              <a:rPr lang="fa-IR" altLang="en-US" b="1">
                <a:solidFill>
                  <a:srgbClr val="320E04"/>
                </a:solidFill>
                <a:latin typeface="Microsoft Sans Serif" panose="020B0604020202020204" pitchFamily="34" charset="0"/>
              </a:rPr>
              <a:t> </a:t>
            </a:r>
            <a:endParaRPr lang="en-US" altLang="en-US" b="1">
              <a:solidFill>
                <a:srgbClr val="320E04"/>
              </a:solidFill>
              <a:latin typeface="Microsoft Sans Serif" panose="020B0604020202020204" pitchFamily="34" charset="0"/>
              <a:cs typeface="Arial" panose="020B0604020202020204" pitchFamily="34" charset="0"/>
            </a:endParaRPr>
          </a:p>
        </p:txBody>
      </p:sp>
      <p:pic>
        <p:nvPicPr>
          <p:cNvPr id="61445" name="Picture 4" descr="image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78088"/>
            <a:ext cx="71628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440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BF1F410-DD48-4F54-A4C5-09C52B5AADC7}" type="slidenum">
              <a:rPr lang="ar-SA" altLang="en-US"/>
              <a:pPr/>
              <a:t>47</a:t>
            </a:fld>
            <a:endParaRPr lang="en-US" altLang="en-US"/>
          </a:p>
        </p:txBody>
      </p:sp>
      <p:sp>
        <p:nvSpPr>
          <p:cNvPr id="125957" name="Rectangle 2"/>
          <p:cNvSpPr>
            <a:spLocks noGrp="1" noChangeArrowheads="1"/>
          </p:cNvSpPr>
          <p:nvPr>
            <p:ph type="ctrTitle" idx="4294967295"/>
          </p:nvPr>
        </p:nvSpPr>
        <p:spPr>
          <a:xfrm>
            <a:off x="3260726" y="360364"/>
            <a:ext cx="7407275" cy="547687"/>
          </a:xfrm>
        </p:spPr>
        <p:txBody>
          <a:bodyPr rtlCol="0">
            <a:normAutofit fontScale="90000"/>
          </a:bodyPr>
          <a:lstStyle/>
          <a:p>
            <a:pPr algn="ctr">
              <a:defRPr/>
            </a:pPr>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endParaRPr>
          </a:p>
        </p:txBody>
      </p:sp>
      <p:sp>
        <p:nvSpPr>
          <p:cNvPr id="63492" name="Rectangle 3"/>
          <p:cNvSpPr>
            <a:spLocks noGrp="1" noChangeArrowheads="1"/>
          </p:cNvSpPr>
          <p:nvPr>
            <p:ph type="subTitle" idx="4294967295"/>
          </p:nvPr>
        </p:nvSpPr>
        <p:spPr>
          <a:xfrm>
            <a:off x="1524000" y="1325563"/>
            <a:ext cx="8928100" cy="800100"/>
          </a:xfrm>
        </p:spPr>
        <p:txBody>
          <a:bodyPr vert="horz" lIns="91440" tIns="0" rIns="91440" bIns="45720" rtlCol="1">
            <a:normAutofit/>
          </a:bodyPr>
          <a:lstStyle/>
          <a:p>
            <a:pPr marL="26988" indent="0">
              <a:buNone/>
            </a:pPr>
            <a:r>
              <a:rPr lang="fa-IR" altLang="en-US" sz="2400">
                <a:solidFill>
                  <a:srgbClr val="320E04"/>
                </a:solidFill>
                <a:cs typeface="B Nazanin" panose="00000400000000000000" pitchFamily="2" charset="-78"/>
              </a:rPr>
              <a:t>سپس كلامپ نرمال سالين را بسته و </a:t>
            </a:r>
            <a:r>
              <a:rPr lang="fa-IR" altLang="en-US" sz="2400">
                <a:solidFill>
                  <a:srgbClr val="320E04"/>
                </a:solidFill>
                <a:latin typeface="Microsoft Sans Serif" panose="020B0604020202020204" pitchFamily="34" charset="0"/>
                <a:cs typeface="B Nazanin" panose="00000400000000000000" pitchFamily="2" charset="-78"/>
              </a:rPr>
              <a:t>كيسه خون را پايين تر از محلول نرمال سالين قرار دهید و </a:t>
            </a:r>
            <a:r>
              <a:rPr lang="fa-IR" altLang="en-US" sz="2400">
                <a:solidFill>
                  <a:srgbClr val="320E04"/>
                </a:solidFill>
                <a:cs typeface="B Nazanin" panose="00000400000000000000" pitchFamily="2" charset="-78"/>
              </a:rPr>
              <a:t>كلامپ مابين كيسه خون و بيمار را باز نماييد.</a:t>
            </a:r>
            <a:endParaRPr lang="en-US" altLang="en-US" sz="2400">
              <a:solidFill>
                <a:srgbClr val="320E04"/>
              </a:solidFill>
              <a:cs typeface="B Nazanin" panose="00000400000000000000" pitchFamily="2" charset="-78"/>
            </a:endParaRPr>
          </a:p>
        </p:txBody>
      </p:sp>
      <p:pic>
        <p:nvPicPr>
          <p:cNvPr id="63493" name="Picture 5" descr="BT 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2486025"/>
            <a:ext cx="4762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4" descr="IV set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8" y="2428876"/>
            <a:ext cx="27797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632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0AE341A-2DFA-412A-8B98-C2593D8A8D1F}" type="slidenum">
              <a:rPr lang="ar-SA" altLang="en-US"/>
              <a:pPr/>
              <a:t>48</a:t>
            </a:fld>
            <a:endParaRPr lang="en-US" altLang="en-US"/>
          </a:p>
        </p:txBody>
      </p:sp>
      <p:sp>
        <p:nvSpPr>
          <p:cNvPr id="65539" name="Rectangle 2"/>
          <p:cNvSpPr>
            <a:spLocks noGrp="1" noChangeArrowheads="1"/>
          </p:cNvSpPr>
          <p:nvPr>
            <p:ph type="ctrTitle" idx="4294967295"/>
          </p:nvPr>
        </p:nvSpPr>
        <p:spPr>
          <a:xfrm>
            <a:off x="3260726" y="360364"/>
            <a:ext cx="7407275" cy="935037"/>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65540" name="Rectangle 3"/>
          <p:cNvSpPr>
            <a:spLocks noGrp="1" noChangeArrowheads="1"/>
          </p:cNvSpPr>
          <p:nvPr>
            <p:ph type="subTitle" idx="4294967295"/>
          </p:nvPr>
        </p:nvSpPr>
        <p:spPr>
          <a:xfrm>
            <a:off x="1543050" y="188914"/>
            <a:ext cx="3544888" cy="4319587"/>
          </a:xfrm>
        </p:spPr>
        <p:txBody>
          <a:bodyPr vert="horz" lIns="91440" tIns="0" rIns="91440" bIns="45720" rtlCol="1">
            <a:normAutofit/>
          </a:bodyPr>
          <a:lstStyle/>
          <a:p>
            <a:pPr marL="26988" indent="0">
              <a:buNone/>
            </a:pPr>
            <a:r>
              <a:rPr lang="fa-IR" altLang="en-US" sz="3200" b="1">
                <a:solidFill>
                  <a:srgbClr val="320E04"/>
                </a:solidFill>
                <a:latin typeface="Microsoft Sans Serif" panose="020B0604020202020204" pitchFamily="34" charset="0"/>
                <a:cs typeface="B Nazanin" panose="00000400000000000000" pitchFamily="2" charset="-78"/>
              </a:rPr>
              <a:t>سرعت تزريق را با توجه به دستور پزشك معالج تنظيم نماييد.</a:t>
            </a:r>
            <a:endParaRPr lang="en-US" altLang="en-US" sz="3200" b="1">
              <a:solidFill>
                <a:srgbClr val="320E04"/>
              </a:solidFill>
              <a:latin typeface="Microsoft Sans Serif" panose="020B0604020202020204" pitchFamily="34" charset="0"/>
              <a:cs typeface="B Nazanin" panose="00000400000000000000" pitchFamily="2" charset="-78"/>
            </a:endParaRPr>
          </a:p>
        </p:txBody>
      </p:sp>
      <p:pic>
        <p:nvPicPr>
          <p:cNvPr id="65541" name="Picture 4" descr="fig3i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088" y="76201"/>
            <a:ext cx="4633912"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2954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0E876D3-85AA-4695-9BCA-58D8BECBD90F}" type="slidenum">
              <a:rPr lang="ar-SA" altLang="en-US">
                <a:solidFill>
                  <a:srgbClr val="000000"/>
                </a:solidFill>
              </a:rPr>
              <a:pPr/>
              <a:t>49</a:t>
            </a:fld>
            <a:endParaRPr lang="en-US" altLang="en-US">
              <a:solidFill>
                <a:srgbClr val="000000"/>
              </a:solidFill>
            </a:endParaRPr>
          </a:p>
        </p:txBody>
      </p:sp>
      <p:sp>
        <p:nvSpPr>
          <p:cNvPr id="66563" name="Line 2"/>
          <p:cNvSpPr>
            <a:spLocks noChangeShapeType="1"/>
          </p:cNvSpPr>
          <p:nvPr/>
        </p:nvSpPr>
        <p:spPr bwMode="auto">
          <a:xfrm>
            <a:off x="9766300" y="25066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66564" name="Line 3"/>
          <p:cNvSpPr>
            <a:spLocks noChangeShapeType="1"/>
          </p:cNvSpPr>
          <p:nvPr/>
        </p:nvSpPr>
        <p:spPr bwMode="auto">
          <a:xfrm>
            <a:off x="9766300" y="25066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fa-IR"/>
          </a:p>
        </p:txBody>
      </p:sp>
      <p:graphicFrame>
        <p:nvGraphicFramePr>
          <p:cNvPr id="319492" name="Group 4"/>
          <p:cNvGraphicFramePr>
            <a:graphicFrameLocks noGrp="1"/>
          </p:cNvGraphicFramePr>
          <p:nvPr/>
        </p:nvGraphicFramePr>
        <p:xfrm>
          <a:off x="2279651" y="260350"/>
          <a:ext cx="7921625" cy="6237290"/>
        </p:xfrm>
        <a:graphic>
          <a:graphicData uri="http://schemas.openxmlformats.org/drawingml/2006/table">
            <a:tbl>
              <a:tblPr rtl="1"/>
              <a:tblGrid>
                <a:gridCol w="3992563"/>
                <a:gridCol w="1963737"/>
                <a:gridCol w="1965325"/>
              </a:tblGrid>
              <a:tr h="715963">
                <a:tc gridSpan="3">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Table 21-1</a:t>
                      </a:r>
                      <a:r>
                        <a:rPr kumimoji="0" lang="fa-IR" sz="2000" b="1" i="0" u="none" strike="noStrike" cap="none" normalizeH="0" baseline="0" dirty="0" smtClean="0">
                          <a:ln>
                            <a:noFill/>
                          </a:ln>
                          <a:solidFill>
                            <a:schemeClr val="tx1"/>
                          </a:solidFill>
                          <a:effectLst/>
                          <a:latin typeface="Times New Roman" pitchFamily="18" charset="0"/>
                          <a:cs typeface="B Nazanin" pitchFamily="2" charset="-78"/>
                        </a:rPr>
                        <a:t>سرعت پيشنهادي جهت تزريق فرآورده هاي مختلف  خون در حالات غير اورژانس</a:t>
                      </a:r>
                      <a:endParaRPr kumimoji="0" lang="en-US" sz="2000" b="1" i="0" u="none" strike="noStrike" cap="none" normalizeH="0" baseline="0" dirty="0" smtClean="0">
                        <a:ln>
                          <a:noFill/>
                        </a:ln>
                        <a:solidFill>
                          <a:schemeClr val="tx1"/>
                        </a:solidFill>
                        <a:effectLst/>
                        <a:latin typeface="Times New Roman" pitchFamily="18" charset="0"/>
                        <a:cs typeface="B Nazanin"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hMerge="1">
                  <a:txBody>
                    <a:bodyPr/>
                    <a:lstStyle/>
                    <a:p>
                      <a:endParaRPr lang="en-US"/>
                    </a:p>
                  </a:txBody>
                  <a:tcPr/>
                </a:tc>
                <a:tc hMerge="1">
                  <a:txBody>
                    <a:bodyPr/>
                    <a:lstStyle/>
                    <a:p>
                      <a:endParaRPr lang="en-US"/>
                    </a:p>
                  </a:txBody>
                  <a:tcPr/>
                </a:tc>
              </a:tr>
              <a:tr h="1228725">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B Nazanin" pitchFamily="2" charset="-78"/>
                        </a:rPr>
                        <a:t>Suggested Infusion Rate</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gridSpan="2">
                  <a:txBody>
                    <a:bodyPr/>
                    <a:lstStyle/>
                    <a:p>
                      <a:pPr marL="0" marR="0" lvl="0" indent="0" algn="r" defTabSz="914400" rtl="1"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Verdana" pitchFamily="34" charset="0"/>
                        <a:cs typeface="B Nazanin" pitchFamily="2" charset="-78"/>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1437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cs typeface="B Nazanin" pitchFamily="2" charset="-78"/>
                        </a:rPr>
                        <a:t>اطفال</a:t>
                      </a:r>
                      <a:endParaRPr kumimoji="0" lang="en-US" sz="2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cs typeface="B Nazanin"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noFill/>
                          </a:ln>
                          <a:solidFill>
                            <a:schemeClr val="tx1"/>
                          </a:solidFill>
                          <a:effectLst>
                            <a:outerShdw blurRad="38100" dist="38100" dir="2700000" algn="tl">
                              <a:srgbClr val="C0C0C0"/>
                            </a:outerShdw>
                          </a:effectLst>
                          <a:latin typeface="Arial" pitchFamily="34" charset="0"/>
                          <a:cs typeface="B Nazanin" pitchFamily="2" charset="-78"/>
                        </a:rPr>
                        <a:t>بالغين</a:t>
                      </a:r>
                      <a:endParaRPr kumimoji="0" lang="en-US" sz="2000" b="1" i="0" u="none" strike="noStrike" cap="none" normalizeH="0" baseline="0" smtClean="0">
                        <a:ln>
                          <a:noFill/>
                        </a:ln>
                        <a:solidFill>
                          <a:schemeClr val="tx1"/>
                        </a:solidFill>
                        <a:effectLst>
                          <a:outerShdw blurRad="38100" dist="38100" dir="2700000" algn="tl">
                            <a:srgbClr val="C0C0C0"/>
                          </a:outerShdw>
                        </a:effectLst>
                        <a:latin typeface="Arial" pitchFamily="34" charset="0"/>
                        <a:cs typeface="B Nazanin"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cs typeface="B Nazanin" pitchFamily="2" charset="-78"/>
                        </a:rPr>
                        <a:t>فرآورده</a:t>
                      </a:r>
                      <a:endParaRPr kumimoji="0" lang="en-US" sz="2000" b="1" i="0" u="none" strike="noStrike" cap="none" normalizeH="0" baseline="0" smtClean="0">
                        <a:ln>
                          <a:noFill/>
                        </a:ln>
                        <a:solidFill>
                          <a:schemeClr val="tx1"/>
                        </a:solidFill>
                        <a:effectLst>
                          <a:outerShdw blurRad="38100" dist="38100" dir="2700000" algn="tl">
                            <a:srgbClr val="C0C0C0"/>
                          </a:outerShdw>
                        </a:effectLst>
                        <a:latin typeface="Arial" pitchFamily="34" charset="0"/>
                        <a:cs typeface="B Nazanin"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9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2-5 ml/kg/</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hr</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150-300 ml/hr</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Red Blood Cells</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9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60-120 ml/hr</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200-300 ml/hr</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Fresh Frozen Plasma(FFP)</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9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60-120 ml/</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hr</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200-300 ml/hr</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Platelets</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437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As rapidly as tolerated</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As rapidly as tolerated</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Cryoprecipitated</a:t>
                      </a: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AHF</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9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65-100 ml/hr</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75-100 ml/hr</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Granulocytes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86478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61955" y="857252"/>
            <a:ext cx="6288188" cy="3646025"/>
          </a:xfrm>
          <a:prstGeom prst="rect">
            <a:avLst/>
          </a:prstGeom>
        </p:spPr>
      </p:pic>
      <p:pic>
        <p:nvPicPr>
          <p:cNvPr id="4" name="Picture 3"/>
          <p:cNvPicPr>
            <a:picLocks noChangeAspect="1"/>
          </p:cNvPicPr>
          <p:nvPr/>
        </p:nvPicPr>
        <p:blipFill>
          <a:blip r:embed="rId3"/>
          <a:stretch>
            <a:fillRect/>
          </a:stretch>
        </p:blipFill>
        <p:spPr>
          <a:xfrm>
            <a:off x="3280713" y="4503276"/>
            <a:ext cx="6369430" cy="1078211"/>
          </a:xfrm>
          <a:prstGeom prst="rect">
            <a:avLst/>
          </a:prstGeom>
        </p:spPr>
      </p:pic>
    </p:spTree>
    <p:extLst>
      <p:ext uri="{BB962C8B-B14F-4D97-AF65-F5344CB8AC3E}">
        <p14:creationId xmlns:p14="http://schemas.microsoft.com/office/powerpoint/2010/main" val="26694686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D2C456D-7A48-4C89-AA9A-B7BA50CD7209}" type="slidenum">
              <a:rPr lang="ar-SA" altLang="en-US"/>
              <a:pPr/>
              <a:t>50</a:t>
            </a:fld>
            <a:endParaRPr lang="en-US" altLang="en-US"/>
          </a:p>
        </p:txBody>
      </p:sp>
      <p:sp>
        <p:nvSpPr>
          <p:cNvPr id="67587" name="Rectangle 2"/>
          <p:cNvSpPr>
            <a:spLocks noGrp="1" noChangeArrowheads="1"/>
          </p:cNvSpPr>
          <p:nvPr>
            <p:ph type="ctrTitle" idx="4294967295"/>
          </p:nvPr>
        </p:nvSpPr>
        <p:spPr>
          <a:xfrm>
            <a:off x="3260726" y="360364"/>
            <a:ext cx="7407275" cy="1011237"/>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67588" name="Rectangle 3"/>
          <p:cNvSpPr>
            <a:spLocks noGrp="1" noChangeArrowheads="1"/>
          </p:cNvSpPr>
          <p:nvPr>
            <p:ph type="subTitle" idx="4294967295"/>
          </p:nvPr>
        </p:nvSpPr>
        <p:spPr>
          <a:xfrm>
            <a:off x="1416050" y="1801813"/>
            <a:ext cx="9120188" cy="1420812"/>
          </a:xfrm>
        </p:spPr>
        <p:txBody>
          <a:bodyPr vert="horz" lIns="91440" tIns="0" rIns="91440" bIns="45720" rtlCol="1">
            <a:normAutofit/>
          </a:bodyPr>
          <a:lstStyle/>
          <a:p>
            <a:pPr marL="26988" indent="0">
              <a:lnSpc>
                <a:spcPct val="150000"/>
              </a:lnSpc>
              <a:buNone/>
            </a:pPr>
            <a:r>
              <a:rPr lang="fa-IR" altLang="en-US" sz="2400">
                <a:latin typeface="Times New Roman" panose="02020603050405020304" pitchFamily="18" charset="0"/>
                <a:cs typeface="B Nazanin" panose="00000400000000000000" pitchFamily="2" charset="-78"/>
              </a:rPr>
              <a:t>در صورت تزریق نرمال سالین همراه با خون بطور همزمان از یک ورید از رابط</a:t>
            </a:r>
            <a:r>
              <a:rPr lang="en-US" altLang="en-US" sz="2400">
                <a:latin typeface="Times New Roman" panose="02020603050405020304" pitchFamily="18" charset="0"/>
                <a:cs typeface="B Nazanin" panose="00000400000000000000" pitchFamily="2" charset="-78"/>
              </a:rPr>
              <a:t>Y</a:t>
            </a:r>
            <a:r>
              <a:rPr lang="fa-IR" altLang="en-US" sz="2400">
                <a:latin typeface="Times New Roman" panose="02020603050405020304" pitchFamily="18" charset="0"/>
                <a:cs typeface="B Nazanin" panose="00000400000000000000" pitchFamily="2" charset="-78"/>
              </a:rPr>
              <a:t> </a:t>
            </a:r>
            <a:r>
              <a:rPr lang="fa-IR" altLang="en-US" sz="2400">
                <a:cs typeface="B Nazanin" panose="00000400000000000000" pitchFamily="2" charset="-78"/>
              </a:rPr>
              <a:t>شکل استفاده کنید</a:t>
            </a:r>
            <a:r>
              <a:rPr lang="fa-IR" altLang="en-US" sz="2400">
                <a:latin typeface="Times New Roman" panose="02020603050405020304" pitchFamily="18" charset="0"/>
                <a:cs typeface="B Nazanin" panose="00000400000000000000" pitchFamily="2" charset="-78"/>
              </a:rPr>
              <a:t>. </a:t>
            </a:r>
            <a:endParaRPr lang="en-US" altLang="en-US" sz="2400">
              <a:solidFill>
                <a:srgbClr val="320E04"/>
              </a:solidFill>
              <a:latin typeface="Microsoft Sans Serif" panose="020B0604020202020204" pitchFamily="34" charset="0"/>
              <a:cs typeface="B Nazanin" panose="00000400000000000000" pitchFamily="2" charset="-78"/>
            </a:endParaRPr>
          </a:p>
        </p:txBody>
      </p:sp>
      <p:pic>
        <p:nvPicPr>
          <p:cNvPr id="1085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369183"/>
            <a:ext cx="3816424" cy="3186397"/>
          </a:xfrm>
          <a:prstGeom prst="rect">
            <a:avLst/>
          </a:prstGeom>
          <a:noFill/>
          <a:ln>
            <a:noFill/>
          </a:ln>
          <a:effectLst>
            <a:reflection stA="0" endPos="650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940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whee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850" y="5105400"/>
            <a:ext cx="19621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6" descr="Ch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876" y="2819400"/>
            <a:ext cx="1508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descr="how-to-reduce-a-feve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124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descr="TBird_V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124201"/>
            <a:ext cx="38862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2"/>
          <p:cNvSpPr>
            <a:spLocks noGrp="1" noChangeArrowheads="1"/>
          </p:cNvSpPr>
          <p:nvPr>
            <p:ph type="ctrTitle" idx="4294967295"/>
          </p:nvPr>
        </p:nvSpPr>
        <p:spPr>
          <a:xfrm>
            <a:off x="3260726" y="0"/>
            <a:ext cx="7407275" cy="1143000"/>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68615" name="Rectangle 3"/>
          <p:cNvSpPr>
            <a:spLocks noGrp="1" noChangeArrowheads="1"/>
          </p:cNvSpPr>
          <p:nvPr>
            <p:ph type="subTitle" idx="4294967295"/>
          </p:nvPr>
        </p:nvSpPr>
        <p:spPr>
          <a:xfrm>
            <a:off x="2438400" y="1295401"/>
            <a:ext cx="8229600" cy="4525963"/>
          </a:xfrm>
        </p:spPr>
        <p:txBody>
          <a:bodyPr vert="horz" lIns="91440" tIns="0" rIns="91440" bIns="45720" rtlCol="1">
            <a:normAutofit/>
          </a:bodyPr>
          <a:lstStyle/>
          <a:p>
            <a:pPr marL="26988" indent="0" algn="ctr">
              <a:buNone/>
            </a:pPr>
            <a:endParaRPr lang="fa-IR" altLang="en-US" b="1">
              <a:solidFill>
                <a:srgbClr val="320E04"/>
              </a:solidFill>
              <a:latin typeface="Microsoft Sans Serif" panose="020B0604020202020204" pitchFamily="34" charset="0"/>
            </a:endParaRPr>
          </a:p>
          <a:p>
            <a:pPr marL="26988" indent="0" algn="ctr">
              <a:buNone/>
            </a:pPr>
            <a:r>
              <a:rPr lang="fa-IR" altLang="en-US">
                <a:solidFill>
                  <a:srgbClr val="320E04"/>
                </a:solidFill>
                <a:latin typeface="Microsoft Sans Serif" panose="020B0604020202020204" pitchFamily="34" charset="0"/>
                <a:cs typeface="B Nazanin" panose="00000400000000000000" pitchFamily="2" charset="-78"/>
              </a:rPr>
              <a:t>علايم حياتي بيمار را قبل از تزريق وخصوصا در 15 دقيقه اول تزريق و سپس در فواصل منظم در فرم نظارت بر تزريق خون ثبت نماييد.</a:t>
            </a:r>
            <a:endParaRPr lang="en-US" altLang="en-US">
              <a:solidFill>
                <a:srgbClr val="320E04"/>
              </a:solidFill>
              <a:latin typeface="Microsoft Sans Serif" panose="020B0604020202020204" pitchFamily="34" charset="0"/>
              <a:cs typeface="B Nazanin" panose="00000400000000000000" pitchFamily="2" charset="-78"/>
            </a:endParaRPr>
          </a:p>
        </p:txBody>
      </p:sp>
      <p:pic>
        <p:nvPicPr>
          <p:cNvPr id="2" name="Z0000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487363" cy="487363"/>
          </a:xfrm>
          <a:prstGeom prst="rect">
            <a:avLst/>
          </a:prstGeom>
        </p:spPr>
      </p:pic>
    </p:spTree>
    <p:extLst>
      <p:ext uri="{BB962C8B-B14F-4D97-AF65-F5344CB8AC3E}">
        <p14:creationId xmlns:p14="http://schemas.microsoft.com/office/powerpoint/2010/main" val="40268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CA587D0-9728-46B8-AC8C-E0630020FB42}" type="slidenum">
              <a:rPr lang="ar-SA" altLang="en-US"/>
              <a:pPr/>
              <a:t>52</a:t>
            </a:fld>
            <a:endParaRPr lang="en-US" altLang="en-US"/>
          </a:p>
        </p:txBody>
      </p:sp>
      <p:pic>
        <p:nvPicPr>
          <p:cNvPr id="696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341438"/>
            <a:ext cx="74549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6223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B078516-F926-47E7-9305-8835F710BC31}" type="slidenum">
              <a:rPr lang="ar-SA" altLang="en-US"/>
              <a:pPr/>
              <a:t>53</a:t>
            </a:fld>
            <a:endParaRPr lang="en-US" altLang="en-US"/>
          </a:p>
        </p:txBody>
      </p:sp>
      <p:sp>
        <p:nvSpPr>
          <p:cNvPr id="70659" name="Rectangle 2"/>
          <p:cNvSpPr>
            <a:spLocks noGrp="1" noChangeArrowheads="1"/>
          </p:cNvSpPr>
          <p:nvPr>
            <p:ph type="ctrTitle" idx="4294967295"/>
          </p:nvPr>
        </p:nvSpPr>
        <p:spPr>
          <a:xfrm>
            <a:off x="3260726" y="360364"/>
            <a:ext cx="7407275" cy="1087437"/>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000">
              <a:latin typeface="Microsoft Sans Serif" panose="020B0604020202020204" pitchFamily="34" charset="0"/>
              <a:cs typeface="Times New Roman" panose="02020603050405020304" pitchFamily="18" charset="0"/>
            </a:endParaRPr>
          </a:p>
        </p:txBody>
      </p:sp>
      <p:sp>
        <p:nvSpPr>
          <p:cNvPr id="70660" name="Rectangle 3"/>
          <p:cNvSpPr>
            <a:spLocks noGrp="1" noChangeArrowheads="1"/>
          </p:cNvSpPr>
          <p:nvPr>
            <p:ph type="subTitle" idx="4294967295"/>
          </p:nvPr>
        </p:nvSpPr>
        <p:spPr>
          <a:xfrm>
            <a:off x="1847850" y="1700214"/>
            <a:ext cx="8820150" cy="3735387"/>
          </a:xfrm>
        </p:spPr>
        <p:txBody>
          <a:bodyPr vert="horz" lIns="91440" tIns="0" rIns="91440" bIns="45720" rtlCol="1">
            <a:normAutofit/>
          </a:bodyPr>
          <a:lstStyle/>
          <a:p>
            <a:pPr marL="26988" indent="0">
              <a:buNone/>
            </a:pPr>
            <a:r>
              <a:rPr lang="fa-IR" altLang="en-US" sz="2400">
                <a:solidFill>
                  <a:srgbClr val="320E04"/>
                </a:solidFill>
                <a:latin typeface="Microsoft Sans Serif" panose="020B0604020202020204" pitchFamily="34" charset="0"/>
                <a:cs typeface="B Nazanin" panose="00000400000000000000" pitchFamily="2" charset="-78"/>
              </a:rPr>
              <a:t>بعد از اتمام تزريق خون كيسه خون-ست تزريق خون را به بانك خون بازگردانده و دستكش و ... را دوربياندازيد.</a:t>
            </a:r>
          </a:p>
        </p:txBody>
      </p:sp>
      <p:pic>
        <p:nvPicPr>
          <p:cNvPr id="70661" name="Picture 4" descr="parent_h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3225800"/>
            <a:ext cx="3338513"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4" descr="bloo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124200"/>
            <a:ext cx="3962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259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eaLnBrk="1" hangingPunct="1"/>
            <a:r>
              <a:rPr lang="fa-IR" altLang="en-US" b="1" smtClean="0">
                <a:cs typeface="B Nazanin" panose="00000400000000000000" pitchFamily="2" charset="-78"/>
              </a:rPr>
              <a:t>توجه</a:t>
            </a:r>
            <a:endParaRPr lang="en-US" altLang="en-US" b="1" smtClean="0">
              <a:cs typeface="B Nazanin" panose="00000400000000000000" pitchFamily="2" charset="-78"/>
            </a:endParaRPr>
          </a:p>
        </p:txBody>
      </p:sp>
      <p:sp>
        <p:nvSpPr>
          <p:cNvPr id="71683" name="Rectangle 3"/>
          <p:cNvSpPr>
            <a:spLocks noGrp="1" noChangeArrowheads="1"/>
          </p:cNvSpPr>
          <p:nvPr>
            <p:ph idx="1"/>
          </p:nvPr>
        </p:nvSpPr>
        <p:spPr>
          <a:xfrm>
            <a:off x="1703388" y="2133600"/>
            <a:ext cx="8648700" cy="4114800"/>
          </a:xfrm>
        </p:spPr>
        <p:txBody>
          <a:bodyPr/>
          <a:lstStyle/>
          <a:p>
            <a:pPr algn="r" rtl="1" eaLnBrk="1" hangingPunct="1">
              <a:lnSpc>
                <a:spcPct val="150000"/>
              </a:lnSpc>
            </a:pPr>
            <a:r>
              <a:rPr lang="fa-IR" altLang="en-US" sz="2400">
                <a:cs typeface="B Nazanin" panose="00000400000000000000" pitchFamily="2" charset="-78"/>
              </a:rPr>
              <a:t>اگر قرار به تزريق واحد ديگري از همان فرآورده براي بيمار است بايستي به توصيه كارخانه سازنده فيلتر در خصوص امكان استفاده از همان فيلتر قبلي براي تزريق فرآورده بعدي عمل نمود.اگر هيچگونه منعي قيد نشده باشد معمولا مراكز از يك فيلتر براي يك دوره زماني 4 ساعته استفاده مي نمايند.بنابراين اگر قراربه تزريق بيش از يك فرآورده در 4 ساعت است ممكن است ست تزريق براي بيش از يك فرآورده استفاده شود.</a:t>
            </a:r>
            <a:endParaRPr lang="en-US" altLang="en-US" sz="2400">
              <a:cs typeface="B Nazanin" panose="00000400000000000000" pitchFamily="2" charset="-78"/>
            </a:endParaRPr>
          </a:p>
        </p:txBody>
      </p:sp>
      <p:sp>
        <p:nvSpPr>
          <p:cNvPr id="7168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BFFA6F6-CB7E-4E92-8071-96196CB91749}" type="slidenum">
              <a:rPr lang="ar-SA" altLang="en-US"/>
              <a:pPr/>
              <a:t>54</a:t>
            </a:fld>
            <a:endParaRPr lang="en-US" altLang="en-US"/>
          </a:p>
        </p:txBody>
      </p:sp>
    </p:spTree>
    <p:extLst>
      <p:ext uri="{BB962C8B-B14F-4D97-AF65-F5344CB8AC3E}">
        <p14:creationId xmlns:p14="http://schemas.microsoft.com/office/powerpoint/2010/main" val="2171953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168CCB3-FD74-4572-9ADB-50953CD42B62}" type="slidenum">
              <a:rPr lang="ar-SA" altLang="en-US"/>
              <a:pPr/>
              <a:t>55</a:t>
            </a:fld>
            <a:endParaRPr lang="en-US" altLang="en-US"/>
          </a:p>
        </p:txBody>
      </p:sp>
      <p:sp>
        <p:nvSpPr>
          <p:cNvPr id="72707" name="Rectangle 2"/>
          <p:cNvSpPr>
            <a:spLocks noGrp="1" noChangeArrowheads="1"/>
          </p:cNvSpPr>
          <p:nvPr>
            <p:ph type="ctrTitle" idx="4294967295"/>
          </p:nvPr>
        </p:nvSpPr>
        <p:spPr>
          <a:xfrm>
            <a:off x="3260726" y="360364"/>
            <a:ext cx="7407275" cy="1011237"/>
          </a:xfrm>
        </p:spPr>
        <p:txBody>
          <a:bodyPr/>
          <a:lstStyle/>
          <a:p>
            <a:pPr algn="ctr" eaLnBrk="1" hangingPunct="1"/>
            <a:r>
              <a:rPr lang="fa-IR" altLang="en-US" sz="4200" b="1">
                <a:solidFill>
                  <a:srgbClr val="320E04"/>
                </a:solidFill>
                <a:latin typeface="Microsoft Sans Serif" panose="020B0604020202020204" pitchFamily="34" charset="0"/>
                <a:cs typeface="B Nazanin" panose="00000400000000000000" pitchFamily="2" charset="-78"/>
              </a:rPr>
              <a:t>مراحل تزريق</a:t>
            </a:r>
            <a:endParaRPr lang="en-US" altLang="en-US" sz="4200" b="1">
              <a:solidFill>
                <a:srgbClr val="320E04"/>
              </a:solidFill>
              <a:latin typeface="Microsoft Sans Serif" panose="020B0604020202020204" pitchFamily="34" charset="0"/>
              <a:cs typeface="B Nazanin" panose="00000400000000000000" pitchFamily="2" charset="-78"/>
            </a:endParaRPr>
          </a:p>
        </p:txBody>
      </p:sp>
      <p:sp>
        <p:nvSpPr>
          <p:cNvPr id="135173" name="Rectangle 3"/>
          <p:cNvSpPr>
            <a:spLocks noGrp="1" noChangeArrowheads="1"/>
          </p:cNvSpPr>
          <p:nvPr>
            <p:ph type="subTitle" idx="4294967295"/>
          </p:nvPr>
        </p:nvSpPr>
        <p:spPr>
          <a:xfrm>
            <a:off x="3444876" y="4724401"/>
            <a:ext cx="7223125" cy="1501775"/>
          </a:xfrm>
        </p:spPr>
        <p:txBody>
          <a:bodyPr vert="horz" lIns="91440" tIns="0" rIns="91440" bIns="45720" rtlCol="0">
            <a:normAutofit fontScale="70000" lnSpcReduction="20000"/>
          </a:bodyPr>
          <a:lstStyle/>
          <a:p>
            <a:pPr marL="26988" indent="0">
              <a:buFont typeface="Wingdings" panose="05000000000000000000" pitchFamily="2" charset="2"/>
              <a:buChar char="ü"/>
              <a:defRPr/>
            </a:pPr>
            <a:r>
              <a:rPr lang="fa-IR" altLang="en-US" sz="2300" b="1">
                <a:solidFill>
                  <a:srgbClr val="320E04"/>
                </a:solidFill>
                <a:latin typeface="Microsoft Sans Serif" panose="020B0604020202020204" pitchFamily="34" charset="0"/>
                <a:cs typeface="Nazanin" panose="00000400000000000000" pitchFamily="2" charset="-78"/>
              </a:rPr>
              <a:t>درفرمهاي مربوطه نكات ذيل بايد قيد گردد:</a:t>
            </a:r>
            <a:endParaRPr lang="en-US" altLang="en-US" sz="2300" b="1">
              <a:solidFill>
                <a:srgbClr val="320E04"/>
              </a:solidFill>
              <a:latin typeface="Microsoft Sans Serif" panose="020B0604020202020204" pitchFamily="34" charset="0"/>
              <a:cs typeface="Nazanin" panose="00000400000000000000" pitchFamily="2" charset="-78"/>
            </a:endParaRPr>
          </a:p>
          <a:p>
            <a:pPr marL="26988" indent="0">
              <a:buFont typeface="Wingdings" panose="05000000000000000000" pitchFamily="2" charset="2"/>
              <a:buChar char="ü"/>
              <a:defRPr/>
            </a:pPr>
            <a:r>
              <a:rPr lang="fa-IR" altLang="en-US" sz="2300" b="1">
                <a:solidFill>
                  <a:srgbClr val="320E04"/>
                </a:solidFill>
                <a:latin typeface="Microsoft Sans Serif" panose="020B0604020202020204" pitchFamily="34" charset="0"/>
                <a:cs typeface="Nazanin" panose="00000400000000000000" pitchFamily="2" charset="-78"/>
              </a:rPr>
              <a:t>تاريخ و ساعت تزريق</a:t>
            </a:r>
          </a:p>
          <a:p>
            <a:pPr marL="26988" indent="0">
              <a:buFont typeface="Wingdings" panose="05000000000000000000" pitchFamily="2" charset="2"/>
              <a:buChar char="ü"/>
              <a:defRPr/>
            </a:pPr>
            <a:r>
              <a:rPr lang="fa-IR" altLang="en-US" sz="2300" b="1">
                <a:solidFill>
                  <a:srgbClr val="320E04"/>
                </a:solidFill>
                <a:latin typeface="Microsoft Sans Serif" panose="020B0604020202020204" pitchFamily="34" charset="0"/>
                <a:cs typeface="Nazanin" panose="00000400000000000000" pitchFamily="2" charset="-78"/>
              </a:rPr>
              <a:t>نوع ومقدار فرآورده تزريقي</a:t>
            </a:r>
          </a:p>
          <a:p>
            <a:pPr marL="26988" indent="0">
              <a:buFont typeface="Wingdings" panose="05000000000000000000" pitchFamily="2" charset="2"/>
              <a:buChar char="ü"/>
              <a:defRPr/>
            </a:pPr>
            <a:r>
              <a:rPr lang="fa-IR" altLang="en-US" sz="2300" b="1">
                <a:solidFill>
                  <a:srgbClr val="320E04"/>
                </a:solidFill>
                <a:latin typeface="Microsoft Sans Serif" panose="020B0604020202020204" pitchFamily="34" charset="0"/>
                <a:cs typeface="Nazanin" panose="00000400000000000000" pitchFamily="2" charset="-78"/>
              </a:rPr>
              <a:t>علايم حياتي بيمار در فواصل منظم</a:t>
            </a:r>
          </a:p>
          <a:p>
            <a:pPr marL="26988" indent="0">
              <a:buFont typeface="Wingdings" panose="05000000000000000000" pitchFamily="2" charset="2"/>
              <a:buChar char="ü"/>
              <a:defRPr/>
            </a:pPr>
            <a:r>
              <a:rPr lang="fa-IR" altLang="en-US" sz="2300" b="1">
                <a:solidFill>
                  <a:srgbClr val="320E04"/>
                </a:solidFill>
                <a:latin typeface="Microsoft Sans Serif" panose="020B0604020202020204" pitchFamily="34" charset="0"/>
                <a:cs typeface="Nazanin" panose="00000400000000000000" pitchFamily="2" charset="-78"/>
              </a:rPr>
              <a:t>عوارض مرتبط با تزريق خون</a:t>
            </a:r>
            <a:endParaRPr lang="en-US" altLang="en-US" sz="2300" b="1">
              <a:solidFill>
                <a:srgbClr val="320E04"/>
              </a:solidFill>
              <a:latin typeface="Microsoft Sans Serif" panose="020B0604020202020204" pitchFamily="34" charset="0"/>
              <a:cs typeface="Nazanin" panose="00000400000000000000" pitchFamily="2" charset="-78"/>
            </a:endParaRPr>
          </a:p>
        </p:txBody>
      </p:sp>
      <p:pic>
        <p:nvPicPr>
          <p:cNvPr id="72709" name="Picture 4" descr="610x"/>
          <p:cNvPicPr>
            <a:picLocks noChangeAspect="1" noChangeArrowheads="1"/>
          </p:cNvPicPr>
          <p:nvPr/>
        </p:nvPicPr>
        <p:blipFill>
          <a:blip r:embed="rId2">
            <a:extLst>
              <a:ext uri="{28A0092B-C50C-407E-A947-70E740481C1C}">
                <a14:useLocalDpi xmlns:a14="http://schemas.microsoft.com/office/drawing/2010/main" val="0"/>
              </a:ext>
            </a:extLst>
          </a:blip>
          <a:srcRect r="17607"/>
          <a:stretch>
            <a:fillRect/>
          </a:stretch>
        </p:blipFill>
        <p:spPr bwMode="auto">
          <a:xfrm>
            <a:off x="2916238" y="0"/>
            <a:ext cx="7785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4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41C4C8E-C4F0-4284-BB20-14B5EF724065}" type="slidenum">
              <a:rPr lang="ar-SA" altLang="en-US"/>
              <a:pPr/>
              <a:t>56</a:t>
            </a:fld>
            <a:endParaRPr lang="en-US" altLang="en-US"/>
          </a:p>
        </p:txBody>
      </p:sp>
      <p:sp>
        <p:nvSpPr>
          <p:cNvPr id="73731" name="Rectangle 2"/>
          <p:cNvSpPr>
            <a:spLocks noGrp="1"/>
          </p:cNvSpPr>
          <p:nvPr>
            <p:ph type="ctrTitle" idx="4294967295"/>
          </p:nvPr>
        </p:nvSpPr>
        <p:spPr>
          <a:xfrm>
            <a:off x="3260726" y="360364"/>
            <a:ext cx="7407275" cy="935037"/>
          </a:xfrm>
        </p:spPr>
        <p:txBody>
          <a:bodyPr/>
          <a:lstStyle/>
          <a:p>
            <a:pPr algn="ctr" eaLnBrk="1" hangingPunct="1"/>
            <a:r>
              <a:rPr lang="ar-SA" altLang="en-US" sz="2900" b="1">
                <a:solidFill>
                  <a:srgbClr val="0070C0"/>
                </a:solidFill>
                <a:cs typeface="B Nazanin" panose="00000400000000000000" pitchFamily="2" charset="-78"/>
              </a:rPr>
              <a:t>خطاهاي موجود در مراحل درخواست تا تزريق خون</a:t>
            </a:r>
            <a:endParaRPr lang="en-US" altLang="en-US" sz="2900" b="1">
              <a:solidFill>
                <a:srgbClr val="0070C0"/>
              </a:solidFill>
              <a:cs typeface="B Nazanin" panose="00000400000000000000" pitchFamily="2" charset="-78"/>
            </a:endParaRPr>
          </a:p>
        </p:txBody>
      </p:sp>
      <p:sp>
        <p:nvSpPr>
          <p:cNvPr id="136196" name="Rectangle 3"/>
          <p:cNvSpPr>
            <a:spLocks noGrp="1"/>
          </p:cNvSpPr>
          <p:nvPr>
            <p:ph type="subTitle" idx="4294967295"/>
          </p:nvPr>
        </p:nvSpPr>
        <p:spPr>
          <a:xfrm>
            <a:off x="1774826" y="2171701"/>
            <a:ext cx="8893175" cy="3489325"/>
          </a:xfrm>
        </p:spPr>
        <p:txBody>
          <a:bodyPr vert="horz" lIns="91440" tIns="0" rIns="91440" bIns="45720" rtlCol="0">
            <a:normAutofit fontScale="77500" lnSpcReduction="20000"/>
          </a:bodyPr>
          <a:lstStyle/>
          <a:p>
            <a:pPr marL="26988" indent="0" algn="just">
              <a:lnSpc>
                <a:spcPct val="220000"/>
              </a:lnSpc>
              <a:buNone/>
              <a:defRPr/>
            </a:pPr>
            <a:r>
              <a:rPr lang="ar-SA" altLang="en-US" b="1" dirty="0">
                <a:solidFill>
                  <a:srgbClr val="320E04"/>
                </a:solidFill>
                <a:cs typeface="B Nazanin" panose="00000400000000000000" pitchFamily="2" charset="-78"/>
              </a:rPr>
              <a:t>در زنجيره انتقال خون، خطاهاي متعددي در مراحل حمل و نقل، درخواست تا تزريق خون و فرآورده ممكن است وجود داشته باشد كه اكثر اين خطاها از نوع غيرفني مي</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باشند. با كنترل</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هاي مكرر</a:t>
            </a:r>
            <a:r>
              <a:rPr lang="en-US" altLang="en-US" b="1" dirty="0">
                <a:solidFill>
                  <a:srgbClr val="320E04"/>
                </a:solidFill>
                <a:cs typeface="B Nazanin" panose="00000400000000000000" pitchFamily="2" charset="-78"/>
              </a:rPr>
              <a:t> (Recheck) </a:t>
            </a:r>
            <a:r>
              <a:rPr lang="ar-SA" altLang="en-US" b="1" dirty="0">
                <a:solidFill>
                  <a:srgbClr val="320E04"/>
                </a:solidFill>
                <a:cs typeface="B Nazanin" panose="00000400000000000000" pitchFamily="2" charset="-78"/>
              </a:rPr>
              <a:t>و روش</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هاي صحيح كاري در اين فرايندها مي</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توان از بسياري از اين خطاها جلوگيري نمود و يك لبه تيز اين شمشير دولبه يعني عوارض تزريق خون و فرآورده را روز</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به</a:t>
            </a:r>
            <a:r>
              <a:rPr lang="ar-SA" altLang="en-US" b="1" dirty="0">
                <a:solidFill>
                  <a:srgbClr val="320E04"/>
                </a:solidFill>
                <a:ea typeface="Majalla UI"/>
                <a:cs typeface="Majalla UI"/>
              </a:rPr>
              <a:t>‌</a:t>
            </a:r>
            <a:r>
              <a:rPr lang="ar-SA" altLang="en-US" b="1" dirty="0">
                <a:solidFill>
                  <a:srgbClr val="320E04"/>
                </a:solidFill>
                <a:cs typeface="B Nazanin" panose="00000400000000000000" pitchFamily="2" charset="-78"/>
              </a:rPr>
              <a:t>روز كندتر نمود.</a:t>
            </a:r>
            <a:endParaRPr lang="en-US" altLang="en-US" b="1" dirty="0">
              <a:solidFill>
                <a:srgbClr val="320E04"/>
              </a:solidFill>
              <a:cs typeface="B Nazanin" panose="00000400000000000000" pitchFamily="2" charset="-78"/>
            </a:endParaRPr>
          </a:p>
        </p:txBody>
      </p:sp>
      <p:pic>
        <p:nvPicPr>
          <p:cNvPr id="2" name="Z0000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7463" y="5173663"/>
            <a:ext cx="487363" cy="487363"/>
          </a:xfrm>
          <a:prstGeom prst="rect">
            <a:avLst/>
          </a:prstGeom>
        </p:spPr>
      </p:pic>
    </p:spTree>
    <p:extLst>
      <p:ext uri="{BB962C8B-B14F-4D97-AF65-F5344CB8AC3E}">
        <p14:creationId xmlns:p14="http://schemas.microsoft.com/office/powerpoint/2010/main" val="378002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A0C4F06-2AC3-4676-8C5D-F6E2B749005D}" type="slidenum">
              <a:rPr lang="ar-SA" altLang="en-US"/>
              <a:pPr/>
              <a:t>57</a:t>
            </a:fld>
            <a:endParaRPr lang="en-US" altLang="en-US"/>
          </a:p>
        </p:txBody>
      </p:sp>
      <p:sp>
        <p:nvSpPr>
          <p:cNvPr id="74755" name="Rectangle 2"/>
          <p:cNvSpPr>
            <a:spLocks noGrp="1"/>
          </p:cNvSpPr>
          <p:nvPr>
            <p:ph type="ctrTitle" idx="4294967295"/>
          </p:nvPr>
        </p:nvSpPr>
        <p:spPr>
          <a:xfrm>
            <a:off x="2164466" y="360364"/>
            <a:ext cx="8503535" cy="1087437"/>
          </a:xfrm>
        </p:spPr>
        <p:txBody>
          <a:bodyPr>
            <a:normAutofit/>
          </a:bodyPr>
          <a:lstStyle/>
          <a:p>
            <a:pPr algn="just" eaLnBrk="1" hangingPunct="1"/>
            <a:r>
              <a:rPr lang="ar-SA" altLang="en-US" b="1" dirty="0" smtClean="0">
                <a:solidFill>
                  <a:srgbClr val="FF7C80"/>
                </a:solidFill>
                <a:cs typeface="B Nazanin" panose="00000400000000000000" pitchFamily="2" charset="-78"/>
              </a:rPr>
              <a:t>علل</a:t>
            </a:r>
            <a:r>
              <a:rPr lang="fa-IR" altLang="en-US" b="1" dirty="0" smtClean="0">
                <a:solidFill>
                  <a:srgbClr val="FF7C80"/>
                </a:solidFill>
                <a:cs typeface="B Nazanin" panose="00000400000000000000" pitchFamily="2" charset="-78"/>
              </a:rPr>
              <a:t> </a:t>
            </a:r>
            <a:r>
              <a:rPr lang="ar-SA" altLang="en-US" b="1" dirty="0" smtClean="0">
                <a:solidFill>
                  <a:srgbClr val="FF7C80"/>
                </a:solidFill>
                <a:cs typeface="B Nazanin" panose="00000400000000000000" pitchFamily="2" charset="-78"/>
              </a:rPr>
              <a:t>خطاهاي </a:t>
            </a:r>
            <a:r>
              <a:rPr lang="ar-SA" altLang="en-US" b="1" dirty="0" smtClean="0">
                <a:solidFill>
                  <a:srgbClr val="FF7C80"/>
                </a:solidFill>
                <a:cs typeface="B Nazanin" panose="00000400000000000000" pitchFamily="2" charset="-78"/>
              </a:rPr>
              <a:t>موجود در زنجيره انتقال خون</a:t>
            </a:r>
            <a:endParaRPr lang="en-US" altLang="en-US" b="1" dirty="0" smtClean="0">
              <a:solidFill>
                <a:srgbClr val="FF7C80"/>
              </a:solidFill>
              <a:cs typeface="B Nazanin" panose="00000400000000000000" pitchFamily="2" charset="-78"/>
            </a:endParaRPr>
          </a:p>
        </p:txBody>
      </p:sp>
      <p:sp>
        <p:nvSpPr>
          <p:cNvPr id="74756" name="Rectangle 3"/>
          <p:cNvSpPr>
            <a:spLocks noGrp="1"/>
          </p:cNvSpPr>
          <p:nvPr>
            <p:ph type="subTitle" idx="4294967295"/>
          </p:nvPr>
        </p:nvSpPr>
        <p:spPr>
          <a:xfrm>
            <a:off x="1631951" y="1447801"/>
            <a:ext cx="8856663" cy="4467225"/>
          </a:xfrm>
        </p:spPr>
        <p:txBody>
          <a:bodyPr vert="horz" lIns="91440" tIns="0" rIns="91440" bIns="45720" rtlCol="1">
            <a:normAutofit/>
          </a:bodyPr>
          <a:lstStyle/>
          <a:p>
            <a:pPr marL="895350" indent="-895350" algn="just">
              <a:lnSpc>
                <a:spcPct val="150000"/>
              </a:lnSpc>
              <a:buNone/>
            </a:pPr>
            <a:r>
              <a:rPr lang="fa-IR" altLang="en-US" sz="19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تجويز ناصحيح (بيمار نياز به خون يا فرآورده نداشته ولي براي وي تجويز شده است و يا اشتباه در انتخاب فرآورده صورت گرفته است)</a:t>
            </a:r>
          </a:p>
          <a:p>
            <a:pPr marL="895350" indent="-895350" algn="just">
              <a:lnSpc>
                <a:spcPct val="150000"/>
              </a:lnSpc>
              <a:buNone/>
            </a:pPr>
            <a:r>
              <a:rPr lang="fa-IR" altLang="en-US" sz="20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عدم شناسايي بيمار در زمان نمونه</a:t>
            </a:r>
            <a:r>
              <a:rPr lang="ar-SA" altLang="en-US" sz="2000" b="1" dirty="0">
                <a:solidFill>
                  <a:srgbClr val="320E04"/>
                </a:solidFill>
                <a:ea typeface="Majalla UI"/>
                <a:cs typeface="Majalla UI"/>
              </a:rPr>
              <a:t>‌</a:t>
            </a:r>
            <a:r>
              <a:rPr lang="ar-SA" altLang="en-US" sz="2000" b="1" dirty="0">
                <a:solidFill>
                  <a:srgbClr val="320E04"/>
                </a:solidFill>
                <a:cs typeface="B Nazanin" panose="00000400000000000000" pitchFamily="2" charset="-78"/>
              </a:rPr>
              <a:t>گيري يا در زمان تزريق خون و فرآورده به بيمار</a:t>
            </a:r>
          </a:p>
          <a:p>
            <a:pPr marL="895350" indent="-895350" algn="just">
              <a:lnSpc>
                <a:spcPct val="150000"/>
              </a:lnSpc>
              <a:buNone/>
            </a:pPr>
            <a:r>
              <a:rPr lang="fa-IR" altLang="en-US" sz="20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نمونه</a:t>
            </a:r>
            <a:r>
              <a:rPr lang="ar-SA" altLang="en-US" sz="2000" b="1" dirty="0">
                <a:solidFill>
                  <a:srgbClr val="320E04"/>
                </a:solidFill>
                <a:ea typeface="Majalla UI"/>
                <a:cs typeface="Majalla UI"/>
              </a:rPr>
              <a:t>‌</a:t>
            </a:r>
            <a:r>
              <a:rPr lang="ar-SA" altLang="en-US" sz="2000" b="1" dirty="0">
                <a:solidFill>
                  <a:srgbClr val="320E04"/>
                </a:solidFill>
                <a:cs typeface="B Nazanin" panose="00000400000000000000" pitchFamily="2" charset="-78"/>
              </a:rPr>
              <a:t>گيري يا برچسب</a:t>
            </a:r>
            <a:r>
              <a:rPr lang="ar-SA" altLang="en-US" sz="2000" b="1" dirty="0">
                <a:solidFill>
                  <a:srgbClr val="320E04"/>
                </a:solidFill>
                <a:ea typeface="Majalla UI"/>
                <a:cs typeface="Majalla UI"/>
              </a:rPr>
              <a:t>‌</a:t>
            </a:r>
            <a:r>
              <a:rPr lang="ar-SA" altLang="en-US" sz="2000" b="1" dirty="0">
                <a:solidFill>
                  <a:srgbClr val="320E04"/>
                </a:solidFill>
                <a:cs typeface="B Nazanin" panose="00000400000000000000" pitchFamily="2" charset="-78"/>
              </a:rPr>
              <a:t>گذاري غير صحيح</a:t>
            </a:r>
          </a:p>
          <a:p>
            <a:pPr marL="895350" indent="-895350" algn="just">
              <a:lnSpc>
                <a:spcPct val="150000"/>
              </a:lnSpc>
              <a:buNone/>
            </a:pPr>
            <a:r>
              <a:rPr lang="fa-IR" altLang="en-US" sz="20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اشتباه در ارسال خون از بانك خون بيمارستان به بخش بيمارستان</a:t>
            </a:r>
          </a:p>
          <a:p>
            <a:pPr marL="895350" indent="-895350" algn="just">
              <a:lnSpc>
                <a:spcPct val="150000"/>
              </a:lnSpc>
              <a:buNone/>
            </a:pPr>
            <a:r>
              <a:rPr lang="fa-IR" altLang="en-US" sz="20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خطا در طي تزريق خون يا فرآورده خون</a:t>
            </a:r>
          </a:p>
          <a:p>
            <a:pPr marL="895350" indent="-895350" algn="just">
              <a:lnSpc>
                <a:spcPct val="150000"/>
              </a:lnSpc>
              <a:buNone/>
            </a:pPr>
            <a:r>
              <a:rPr lang="fa-IR" altLang="en-US" sz="20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عدم رعايت اصول ذخيره</a:t>
            </a:r>
            <a:r>
              <a:rPr lang="ar-SA" altLang="en-US" sz="2000" b="1" dirty="0">
                <a:solidFill>
                  <a:srgbClr val="320E04"/>
                </a:solidFill>
                <a:ea typeface="Majalla UI"/>
                <a:cs typeface="Majalla UI"/>
              </a:rPr>
              <a:t>‌</a:t>
            </a:r>
            <a:r>
              <a:rPr lang="ar-SA" altLang="en-US" sz="2000" b="1" dirty="0">
                <a:solidFill>
                  <a:srgbClr val="320E04"/>
                </a:solidFill>
                <a:cs typeface="B Nazanin" panose="00000400000000000000" pitchFamily="2" charset="-78"/>
              </a:rPr>
              <a:t>سازي و نگهداري و حمل و نقل خون</a:t>
            </a:r>
          </a:p>
          <a:p>
            <a:pPr marL="895350" indent="-895350" algn="just">
              <a:lnSpc>
                <a:spcPct val="150000"/>
              </a:lnSpc>
              <a:buNone/>
            </a:pPr>
            <a:r>
              <a:rPr lang="fa-IR" altLang="en-US" sz="2000" b="1" dirty="0">
                <a:solidFill>
                  <a:srgbClr val="320E04"/>
                </a:solidFill>
                <a:cs typeface="B Nazanin" panose="00000400000000000000" pitchFamily="2" charset="-78"/>
              </a:rPr>
              <a:t>*</a:t>
            </a:r>
            <a:r>
              <a:rPr lang="ar-SA" altLang="en-US" sz="2000" b="1" dirty="0">
                <a:solidFill>
                  <a:srgbClr val="320E04"/>
                </a:solidFill>
                <a:cs typeface="B Nazanin" panose="00000400000000000000" pitchFamily="2" charset="-78"/>
              </a:rPr>
              <a:t>خطاهاي فني (مانند آزمايشهايي كه به روش صحيح انجام نشوند)</a:t>
            </a:r>
            <a:endParaRPr lang="en-US" altLang="en-US" sz="2000" b="1" dirty="0">
              <a:solidFill>
                <a:srgbClr val="320E04"/>
              </a:solidFill>
              <a:cs typeface="B Nazanin" panose="00000400000000000000" pitchFamily="2" charset="-78"/>
            </a:endParaRPr>
          </a:p>
        </p:txBody>
      </p:sp>
    </p:spTree>
    <p:extLst>
      <p:ext uri="{BB962C8B-B14F-4D97-AF65-F5344CB8AC3E}">
        <p14:creationId xmlns:p14="http://schemas.microsoft.com/office/powerpoint/2010/main" val="23144392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fa-IR" altLang="en-US" b="1" smtClean="0">
                <a:cs typeface="B Nazanin" panose="00000400000000000000" pitchFamily="2" charset="-78"/>
              </a:rPr>
              <a:t>تكرار مهمترين وظایف پرستاری</a:t>
            </a:r>
            <a:r>
              <a:rPr lang="fa-IR" altLang="en-US" smtClean="0"/>
              <a:t> </a:t>
            </a:r>
            <a:endParaRPr lang="en-US" altLang="en-US" smtClean="0">
              <a:cs typeface="Times New Roman" panose="02020603050405020304" pitchFamily="18" charset="0"/>
            </a:endParaRPr>
          </a:p>
        </p:txBody>
      </p:sp>
      <p:sp>
        <p:nvSpPr>
          <p:cNvPr id="75779" name="Rectangle 3"/>
          <p:cNvSpPr>
            <a:spLocks noGrp="1" noChangeArrowheads="1"/>
          </p:cNvSpPr>
          <p:nvPr>
            <p:ph idx="1"/>
          </p:nvPr>
        </p:nvSpPr>
        <p:spPr>
          <a:xfrm>
            <a:off x="1524000" y="1600201"/>
            <a:ext cx="9144000" cy="4530725"/>
          </a:xfrm>
        </p:spPr>
        <p:txBody>
          <a:bodyPr/>
          <a:lstStyle/>
          <a:p>
            <a:pPr marL="609600" indent="-527050" algn="just">
              <a:lnSpc>
                <a:spcPct val="80000"/>
              </a:lnSpc>
              <a:buNone/>
            </a:pPr>
            <a:r>
              <a:rPr lang="fa-IR" altLang="en-US" sz="2300" b="1">
                <a:cs typeface="B Nazanin" panose="00000400000000000000" pitchFamily="2" charset="-78"/>
              </a:rPr>
              <a:t> 1- تاييد هویت بیمار: الف- قبل از تهيه نمونه خون جهت انجام آزمايش رزرو خون</a:t>
            </a:r>
          </a:p>
          <a:p>
            <a:pPr marL="609600" indent="-527050" algn="just">
              <a:lnSpc>
                <a:spcPct val="80000"/>
              </a:lnSpc>
              <a:buNone/>
            </a:pPr>
            <a:r>
              <a:rPr lang="fa-IR" altLang="en-US" sz="2300" b="1">
                <a:cs typeface="B Nazanin" panose="00000400000000000000" pitchFamily="2" charset="-78"/>
              </a:rPr>
              <a:t>                                  ب- قبل از تزريق خون وفرآورده</a:t>
            </a:r>
          </a:p>
          <a:p>
            <a:pPr marL="609600" indent="-527050" algn="just">
              <a:lnSpc>
                <a:spcPct val="80000"/>
              </a:lnSpc>
              <a:buNone/>
            </a:pPr>
            <a:r>
              <a:rPr lang="fa-IR" altLang="en-US" sz="2300" b="1">
                <a:cs typeface="B Nazanin" panose="00000400000000000000" pitchFamily="2" charset="-78"/>
              </a:rPr>
              <a:t>   2- بررسيهاي موردنظر در خصوص فرآورده تحويل گرفته شده از بانك خون بیمارستان</a:t>
            </a:r>
          </a:p>
          <a:p>
            <a:pPr marL="609600" indent="-527050" algn="just">
              <a:lnSpc>
                <a:spcPct val="80000"/>
              </a:lnSpc>
              <a:buNone/>
            </a:pPr>
            <a:r>
              <a:rPr lang="fa-IR" altLang="en-US" sz="2300" b="1">
                <a:cs typeface="B Nazanin" panose="00000400000000000000" pitchFamily="2" charset="-78"/>
              </a:rPr>
              <a:t>  3- بررسی دقیق مشخصات روی برچسب کیسه خون</a:t>
            </a:r>
          </a:p>
          <a:p>
            <a:pPr marL="609600" indent="-527050" algn="just">
              <a:lnSpc>
                <a:spcPct val="80000"/>
              </a:lnSpc>
              <a:buNone/>
            </a:pPr>
            <a:r>
              <a:rPr lang="fa-IR" altLang="en-US" sz="2300" b="1">
                <a:cs typeface="B Nazanin" panose="00000400000000000000" pitchFamily="2" charset="-78"/>
              </a:rPr>
              <a:t>  4- نگهداری صحیح خون و فرآورده ها تا زمان تزريق</a:t>
            </a:r>
          </a:p>
          <a:p>
            <a:pPr marL="609600" indent="-527050" algn="just">
              <a:lnSpc>
                <a:spcPct val="80000"/>
              </a:lnSpc>
              <a:buNone/>
            </a:pPr>
            <a:r>
              <a:rPr lang="fa-IR" altLang="en-US" sz="2300" b="1">
                <a:cs typeface="B Nazanin" panose="00000400000000000000" pitchFamily="2" charset="-78"/>
              </a:rPr>
              <a:t>  5- گرم کردن خون در صورت دستور پزشك</a:t>
            </a:r>
          </a:p>
          <a:p>
            <a:pPr marL="609600" indent="-527050" algn="just">
              <a:lnSpc>
                <a:spcPct val="80000"/>
              </a:lnSpc>
              <a:buNone/>
            </a:pPr>
            <a:r>
              <a:rPr lang="fa-IR" altLang="en-US" sz="2300" b="1" i="1">
                <a:solidFill>
                  <a:srgbClr val="FF3300"/>
                </a:solidFill>
                <a:cs typeface="B Nazanin" panose="00000400000000000000" pitchFamily="2" charset="-78"/>
              </a:rPr>
              <a:t>کنترل دقیق و شناسایی بیمار قبل از شروع تزریق خون و تطبیق آن با مشخصات ثبت شده بر روی کیسه خون و فرم های درخواست خون</a:t>
            </a:r>
          </a:p>
          <a:p>
            <a:pPr marL="609600" indent="-527050" algn="just">
              <a:lnSpc>
                <a:spcPct val="80000"/>
              </a:lnSpc>
              <a:buNone/>
            </a:pPr>
            <a:r>
              <a:rPr lang="fa-IR" altLang="en-US" sz="2300" b="1">
                <a:cs typeface="B Nazanin" panose="00000400000000000000" pitchFamily="2" charset="-78"/>
              </a:rPr>
              <a:t> 6- تزریق صحیح خون</a:t>
            </a:r>
          </a:p>
          <a:p>
            <a:pPr marL="609600" indent="-527050" algn="just">
              <a:lnSpc>
                <a:spcPct val="80000"/>
              </a:lnSpc>
              <a:buNone/>
            </a:pPr>
            <a:r>
              <a:rPr lang="fa-IR" altLang="en-US" sz="2300" b="1">
                <a:cs typeface="B Nazanin" panose="00000400000000000000" pitchFamily="2" charset="-78"/>
              </a:rPr>
              <a:t>  7-آشنایی با عوارض واقدامات لازم در هنگام بروز عوارض ناشی از تزریق خون</a:t>
            </a:r>
          </a:p>
          <a:p>
            <a:pPr marL="609600" indent="-527050">
              <a:lnSpc>
                <a:spcPct val="80000"/>
              </a:lnSpc>
              <a:buFont typeface="Wingdings" panose="05000000000000000000" pitchFamily="2" charset="2"/>
              <a:buAutoNum type="arabicPeriod"/>
            </a:pPr>
            <a:endParaRPr lang="en-US" altLang="en-US" sz="2300" b="1">
              <a:cs typeface="Arial" panose="020B0604020202020204" pitchFamily="34" charset="0"/>
            </a:endParaRPr>
          </a:p>
        </p:txBody>
      </p:sp>
      <p:sp>
        <p:nvSpPr>
          <p:cNvPr id="7578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365BA19-C6B9-49E2-AAE0-6560F2F737B3}" type="slidenum">
              <a:rPr lang="ar-SA" altLang="en-US"/>
              <a:pPr/>
              <a:t>58</a:t>
            </a:fld>
            <a:endParaRPr lang="en-US" altLang="en-US"/>
          </a:p>
        </p:txBody>
      </p:sp>
    </p:spTree>
    <p:extLst>
      <p:ext uri="{BB962C8B-B14F-4D97-AF65-F5344CB8AC3E}">
        <p14:creationId xmlns:p14="http://schemas.microsoft.com/office/powerpoint/2010/main" val="35504086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78F92BC-E541-4DD2-8960-2D799D86646D}" type="slidenum">
              <a:rPr lang="ar-SA" altLang="en-US"/>
              <a:pPr/>
              <a:t>59</a:t>
            </a:fld>
            <a:endParaRPr lang="en-US" altLang="en-US"/>
          </a:p>
        </p:txBody>
      </p:sp>
      <p:sp>
        <p:nvSpPr>
          <p:cNvPr id="76803" name="WordArt 2"/>
          <p:cNvSpPr>
            <a:spLocks noChangeArrowheads="1" noChangeShapeType="1" noTextEdit="1"/>
          </p:cNvSpPr>
          <p:nvPr/>
        </p:nvSpPr>
        <p:spPr bwMode="auto">
          <a:xfrm>
            <a:off x="2514600" y="1981200"/>
            <a:ext cx="7315200" cy="2971800"/>
          </a:xfrm>
          <a:prstGeom prst="rect">
            <a:avLst/>
          </a:prstGeom>
        </p:spPr>
        <p:txBody>
          <a:bodyPr wrap="none" fromWordArt="1">
            <a:prstTxWarp prst="textDeflate">
              <a:avLst>
                <a:gd name="adj" fmla="val 26227"/>
              </a:avLst>
            </a:prstTxWarp>
          </a:bodyPr>
          <a:lstStyle/>
          <a:p>
            <a:pPr algn="ctr" rtl="1"/>
            <a:r>
              <a:rPr lang="fa-IR" sz="3600" b="1" kern="10">
                <a:ln w="9525">
                  <a:solidFill>
                    <a:srgbClr val="000000"/>
                  </a:solidFill>
                  <a:round/>
                  <a:headEnd/>
                  <a:tailEnd/>
                </a:ln>
                <a:solidFill>
                  <a:srgbClr val="FF6600"/>
                </a:solidFill>
                <a:cs typeface="B Nazanin" panose="00000400000000000000" pitchFamily="2" charset="-78"/>
              </a:rPr>
              <a:t>عوارض حاد مرتبط با تزريق خون</a:t>
            </a:r>
          </a:p>
        </p:txBody>
      </p:sp>
    </p:spTree>
    <p:extLst>
      <p:ext uri="{BB962C8B-B14F-4D97-AF65-F5344CB8AC3E}">
        <p14:creationId xmlns:p14="http://schemas.microsoft.com/office/powerpoint/2010/main" val="3830900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855618" y="3341568"/>
            <a:ext cx="7996830" cy="2607819"/>
          </a:xfrm>
          <a:prstGeom prst="rect">
            <a:avLst/>
          </a:prstGeom>
        </p:spPr>
      </p:pic>
      <p:pic>
        <p:nvPicPr>
          <p:cNvPr id="7" name="Picture 6"/>
          <p:cNvPicPr>
            <a:picLocks noChangeAspect="1"/>
          </p:cNvPicPr>
          <p:nvPr/>
        </p:nvPicPr>
        <p:blipFill>
          <a:blip r:embed="rId5"/>
          <a:stretch>
            <a:fillRect/>
          </a:stretch>
        </p:blipFill>
        <p:spPr>
          <a:xfrm>
            <a:off x="2855617" y="706056"/>
            <a:ext cx="7671643" cy="2522707"/>
          </a:xfrm>
          <a:prstGeom prst="rect">
            <a:avLst/>
          </a:prstGeom>
        </p:spPr>
      </p:pic>
      <p:pic>
        <p:nvPicPr>
          <p:cNvPr id="2" name="Z0000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231234">
            <a:off x="1001250" y="5201594"/>
            <a:ext cx="487363" cy="487363"/>
          </a:xfrm>
          <a:prstGeom prst="rect">
            <a:avLst/>
          </a:prstGeom>
        </p:spPr>
      </p:pic>
    </p:spTree>
    <p:extLst>
      <p:ext uri="{BB962C8B-B14F-4D97-AF65-F5344CB8AC3E}">
        <p14:creationId xmlns:p14="http://schemas.microsoft.com/office/powerpoint/2010/main" val="186347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A623199-EFDE-483B-B85E-FB90BB64332B}" type="slidenum">
              <a:rPr lang="ar-SA" altLang="en-US"/>
              <a:pPr/>
              <a:t>60</a:t>
            </a:fld>
            <a:endParaRPr lang="en-US" altLang="en-US"/>
          </a:p>
        </p:txBody>
      </p:sp>
      <p:sp>
        <p:nvSpPr>
          <p:cNvPr id="77827" name="Title 1"/>
          <p:cNvSpPr>
            <a:spLocks noGrp="1"/>
          </p:cNvSpPr>
          <p:nvPr>
            <p:ph type="ctrTitle" idx="4294967295"/>
          </p:nvPr>
        </p:nvSpPr>
        <p:spPr>
          <a:xfrm>
            <a:off x="3260726" y="360364"/>
            <a:ext cx="7407275" cy="1011237"/>
          </a:xfrm>
        </p:spPr>
        <p:txBody>
          <a:bodyPr/>
          <a:lstStyle/>
          <a:p>
            <a:pPr algn="ctr" eaLnBrk="1" hangingPunct="1"/>
            <a:r>
              <a:rPr lang="fa-IR" altLang="en-US" sz="4000" b="1">
                <a:solidFill>
                  <a:srgbClr val="FF7C80"/>
                </a:solidFill>
                <a:ea typeface="Majalla UI"/>
                <a:cs typeface="B Nazanin" panose="00000400000000000000" pitchFamily="2" charset="-78"/>
              </a:rPr>
              <a:t>عوارض حاد</a:t>
            </a:r>
            <a:endParaRPr lang="en-US" altLang="en-US" sz="4000" b="1">
              <a:solidFill>
                <a:srgbClr val="FF7C80"/>
              </a:solidFill>
              <a:ea typeface="Majalla UI"/>
              <a:cs typeface="B Nazanin" panose="00000400000000000000" pitchFamily="2" charset="-78"/>
            </a:endParaRPr>
          </a:p>
        </p:txBody>
      </p:sp>
      <p:sp>
        <p:nvSpPr>
          <p:cNvPr id="77828" name="Content Placeholder 2"/>
          <p:cNvSpPr>
            <a:spLocks noGrp="1"/>
          </p:cNvSpPr>
          <p:nvPr>
            <p:ph type="subTitle" idx="4294967295"/>
          </p:nvPr>
        </p:nvSpPr>
        <p:spPr>
          <a:xfrm>
            <a:off x="2063750" y="1676401"/>
            <a:ext cx="8604250" cy="4779963"/>
          </a:xfrm>
        </p:spPr>
        <p:txBody>
          <a:bodyPr vert="horz" lIns="91440" tIns="0" rIns="91440" bIns="45720" rtlCol="1">
            <a:normAutofit/>
          </a:bodyPr>
          <a:lstStyle/>
          <a:p>
            <a:pPr marL="26988" indent="-107950" algn="just">
              <a:buNone/>
              <a:tabLst>
                <a:tab pos="517525" algn="l"/>
              </a:tabLst>
            </a:pPr>
            <a:r>
              <a:rPr lang="ar-SA" altLang="en-US" sz="2200">
                <a:solidFill>
                  <a:srgbClr val="320E04"/>
                </a:solidFill>
                <a:latin typeface="Times New Roman" panose="02020603050405020304" pitchFamily="18" charset="0"/>
                <a:cs typeface="B Nazanin" panose="00000400000000000000" pitchFamily="2" charset="-78"/>
              </a:rPr>
              <a:t> </a:t>
            </a:r>
            <a:r>
              <a:rPr lang="ar-SA" altLang="en-US" sz="2300" b="1">
                <a:solidFill>
                  <a:srgbClr val="320E04"/>
                </a:solidFill>
                <a:latin typeface="Times New Roman" panose="02020603050405020304" pitchFamily="18" charset="0"/>
                <a:cs typeface="B Nazanin" panose="00000400000000000000" pitchFamily="2" charset="-78"/>
              </a:rPr>
              <a:t>حدود </a:t>
            </a:r>
            <a:r>
              <a:rPr lang="ar-SA" altLang="en-US" sz="2300" b="1" u="sng">
                <a:solidFill>
                  <a:srgbClr val="F9150F"/>
                </a:solidFill>
                <a:latin typeface="Times New Roman" panose="02020603050405020304" pitchFamily="18" charset="0"/>
                <a:cs typeface="B Nazanin" panose="00000400000000000000" pitchFamily="2" charset="-78"/>
              </a:rPr>
              <a:t>10% دريافت كنندگان</a:t>
            </a:r>
            <a:r>
              <a:rPr lang="ar-SA" altLang="en-US" sz="2300" b="1">
                <a:solidFill>
                  <a:srgbClr val="320E04"/>
                </a:solidFill>
                <a:latin typeface="Times New Roman" panose="02020603050405020304" pitchFamily="18" charset="0"/>
                <a:cs typeface="B Nazanin" panose="00000400000000000000" pitchFamily="2" charset="-78"/>
              </a:rPr>
              <a:t> خون يا فرآورده ها يك واكنش زيان بار را تجربه مي كنند.</a:t>
            </a:r>
            <a:endParaRPr lang="fa-IR" altLang="en-US" sz="2300" b="1">
              <a:solidFill>
                <a:srgbClr val="320E04"/>
              </a:solidFill>
              <a:latin typeface="Times New Roman" panose="02020603050405020304" pitchFamily="18" charset="0"/>
              <a:cs typeface="B Nazanin" panose="00000400000000000000" pitchFamily="2" charset="-78"/>
            </a:endParaRPr>
          </a:p>
          <a:p>
            <a:pPr marL="26988" indent="-107950" algn="just">
              <a:buNone/>
              <a:tabLst>
                <a:tab pos="517525" algn="l"/>
              </a:tabLst>
            </a:pPr>
            <a:endParaRPr lang="ar-SA" altLang="en-US" sz="2300" b="1">
              <a:solidFill>
                <a:srgbClr val="320E04"/>
              </a:solidFill>
              <a:latin typeface="Times New Roman" panose="02020603050405020304" pitchFamily="18" charset="0"/>
              <a:cs typeface="B Nazanin" panose="00000400000000000000" pitchFamily="2" charset="-78"/>
            </a:endParaRPr>
          </a:p>
          <a:p>
            <a:pPr marL="26988" indent="-107950">
              <a:lnSpc>
                <a:spcPct val="150000"/>
              </a:lnSpc>
              <a:buNone/>
              <a:tabLst>
                <a:tab pos="517525" algn="l"/>
              </a:tabLst>
            </a:pPr>
            <a:r>
              <a:rPr lang="ar-SA" altLang="en-US" sz="2300" b="1">
                <a:solidFill>
                  <a:srgbClr val="320E04"/>
                </a:solidFill>
                <a:latin typeface="Times New Roman" panose="02020603050405020304" pitchFamily="18" charset="0"/>
                <a:cs typeface="B Nazanin" panose="00000400000000000000" pitchFamily="2" charset="-78"/>
              </a:rPr>
              <a:t> </a:t>
            </a:r>
            <a:r>
              <a:rPr lang="ar-SA" altLang="en-US" sz="2300" b="1">
                <a:solidFill>
                  <a:srgbClr val="FF3300"/>
                </a:solidFill>
                <a:latin typeface="Times New Roman" panose="02020603050405020304" pitchFamily="18" charset="0"/>
                <a:cs typeface="B Nazanin" panose="00000400000000000000" pitchFamily="2" charset="-78"/>
              </a:rPr>
              <a:t>تعريف</a:t>
            </a:r>
            <a:r>
              <a:rPr lang="ar-SA" altLang="en-US" sz="2300" b="1">
                <a:solidFill>
                  <a:srgbClr val="320E04"/>
                </a:solidFill>
                <a:latin typeface="Times New Roman" panose="02020603050405020304" pitchFamily="18" charset="0"/>
                <a:cs typeface="B Nazanin" panose="00000400000000000000" pitchFamily="2" charset="-78"/>
              </a:rPr>
              <a:t> : هر نوع نشانه يا علامت ناخواسته يا نامساعدي كه درحين و يا به فاصله </a:t>
            </a:r>
            <a:r>
              <a:rPr lang="fa-IR" altLang="en-US" sz="2300" b="1">
                <a:solidFill>
                  <a:srgbClr val="320E04"/>
                </a:solidFill>
                <a:latin typeface="Times New Roman" panose="02020603050405020304" pitchFamily="18" charset="0"/>
                <a:cs typeface="B Nazanin" panose="00000400000000000000" pitchFamily="2" charset="-78"/>
              </a:rPr>
              <a:t>24ساعت</a:t>
            </a:r>
            <a:r>
              <a:rPr lang="ar-SA" altLang="en-US" sz="2300" b="1">
                <a:solidFill>
                  <a:srgbClr val="320E04"/>
                </a:solidFill>
                <a:latin typeface="Times New Roman" panose="02020603050405020304" pitchFamily="18" charset="0"/>
                <a:cs typeface="B Nazanin" panose="00000400000000000000" pitchFamily="2" charset="-78"/>
              </a:rPr>
              <a:t> از انتقال يك واحد خون يا فرآورده رخ ميدهد</a:t>
            </a:r>
            <a:r>
              <a:rPr lang="fa-IR" altLang="en-US" sz="2300" b="1">
                <a:solidFill>
                  <a:srgbClr val="320E04"/>
                </a:solidFill>
                <a:latin typeface="Times New Roman" panose="02020603050405020304" pitchFamily="18" charset="0"/>
                <a:cs typeface="B Nazanin" panose="00000400000000000000" pitchFamily="2" charset="-78"/>
              </a:rPr>
              <a:t>،</a:t>
            </a:r>
            <a:r>
              <a:rPr lang="ar-SA" altLang="en-US" sz="2300" b="1">
                <a:solidFill>
                  <a:srgbClr val="320E04"/>
                </a:solidFill>
                <a:latin typeface="Times New Roman" panose="02020603050405020304" pitchFamily="18" charset="0"/>
                <a:cs typeface="B Nazanin" panose="00000400000000000000" pitchFamily="2" charset="-78"/>
              </a:rPr>
              <a:t> ناشي از </a:t>
            </a:r>
            <a:r>
              <a:rPr lang="fa-IR" altLang="en-US" sz="2300" b="1">
                <a:solidFill>
                  <a:srgbClr val="320E04"/>
                </a:solidFill>
                <a:latin typeface="Times New Roman" panose="02020603050405020304" pitchFamily="18" charset="0"/>
                <a:cs typeface="B Nazanin" panose="00000400000000000000" pitchFamily="2" charset="-78"/>
              </a:rPr>
              <a:t>تزريق</a:t>
            </a:r>
            <a:r>
              <a:rPr lang="ar-SA" altLang="en-US" sz="2300" b="1">
                <a:solidFill>
                  <a:srgbClr val="320E04"/>
                </a:solidFill>
                <a:latin typeface="Times New Roman" panose="02020603050405020304" pitchFamily="18" charset="0"/>
                <a:cs typeface="B Nazanin" panose="00000400000000000000" pitchFamily="2" charset="-78"/>
              </a:rPr>
              <a:t> خون است مگر خلافش ثابت شود.</a:t>
            </a:r>
            <a:endParaRPr lang="fa-IR" altLang="en-US" sz="2300" b="1">
              <a:solidFill>
                <a:srgbClr val="320E04"/>
              </a:solidFill>
              <a:latin typeface="Times New Roman" panose="02020603050405020304" pitchFamily="18" charset="0"/>
              <a:cs typeface="B Nazanin" panose="00000400000000000000" pitchFamily="2" charset="-78"/>
            </a:endParaRPr>
          </a:p>
          <a:p>
            <a:pPr marL="26988" indent="-107950">
              <a:lnSpc>
                <a:spcPct val="150000"/>
              </a:lnSpc>
              <a:buNone/>
              <a:tabLst>
                <a:tab pos="517525" algn="l"/>
              </a:tabLst>
            </a:pPr>
            <a:r>
              <a:rPr lang="ar-SA" altLang="en-US" sz="2300" b="1">
                <a:solidFill>
                  <a:srgbClr val="320E04"/>
                </a:solidFill>
                <a:latin typeface="Times New Roman" panose="02020603050405020304" pitchFamily="18" charset="0"/>
                <a:cs typeface="B Nazanin" panose="00000400000000000000" pitchFamily="2" charset="-78"/>
              </a:rPr>
              <a:t>	</a:t>
            </a:r>
          </a:p>
          <a:p>
            <a:pPr marL="26988" indent="-107950">
              <a:buNone/>
              <a:tabLst>
                <a:tab pos="517525" algn="l"/>
              </a:tabLst>
            </a:pPr>
            <a:endParaRPr lang="en-US" altLang="en-US" sz="2300" b="1">
              <a:solidFill>
                <a:srgbClr val="320E04"/>
              </a:solidFill>
              <a:cs typeface="Arial" panose="020B0604020202020204" pitchFamily="34" charset="0"/>
            </a:endParaRPr>
          </a:p>
        </p:txBody>
      </p:sp>
      <p:pic>
        <p:nvPicPr>
          <p:cNvPr id="2" name="Z00000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487363" cy="487363"/>
          </a:xfrm>
          <a:prstGeom prst="rect">
            <a:avLst/>
          </a:prstGeom>
        </p:spPr>
      </p:pic>
    </p:spTree>
    <p:extLst>
      <p:ext uri="{BB962C8B-B14F-4D97-AF65-F5344CB8AC3E}">
        <p14:creationId xmlns:p14="http://schemas.microsoft.com/office/powerpoint/2010/main" val="321657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a:xfrm>
            <a:off x="2895601" y="762001"/>
            <a:ext cx="7313613" cy="633413"/>
          </a:xfrm>
        </p:spPr>
        <p:txBody>
          <a:bodyPr rtlCol="0">
            <a:normAutofit fontScale="90000"/>
          </a:bodyPr>
          <a:lstStyle/>
          <a:p>
            <a:pPr algn="ctr">
              <a:defRPr/>
            </a:pPr>
            <a:r>
              <a:rPr lang="fa-IR" altLang="en-US" b="1" dirty="0" smtClean="0">
                <a:cs typeface="B Nazanin" panose="00000400000000000000" pitchFamily="2" charset="-78"/>
              </a:rPr>
              <a:t>علايم و نشانه هاي عوارض حاد مرتبط با تزريق خون در بيماران هوشيار</a:t>
            </a:r>
            <a:r>
              <a:rPr lang="fa-IR" altLang="en-US" dirty="0" smtClean="0"/>
              <a:t> </a:t>
            </a:r>
            <a:endParaRPr lang="en-US" altLang="en-US" dirty="0" smtClean="0"/>
          </a:p>
        </p:txBody>
      </p:sp>
      <p:sp>
        <p:nvSpPr>
          <p:cNvPr id="78851" name="Rectangle 3"/>
          <p:cNvSpPr>
            <a:spLocks noGrp="1" noChangeArrowheads="1"/>
          </p:cNvSpPr>
          <p:nvPr>
            <p:ph idx="1"/>
          </p:nvPr>
        </p:nvSpPr>
        <p:spPr>
          <a:xfrm>
            <a:off x="2667000" y="1219200"/>
            <a:ext cx="3621088" cy="4465638"/>
          </a:xfrm>
        </p:spPr>
        <p:txBody>
          <a:bodyPr>
            <a:normAutofit lnSpcReduction="10000"/>
          </a:bodyPr>
          <a:lstStyle/>
          <a:p>
            <a:pPr eaLnBrk="1" hangingPunct="1">
              <a:buFont typeface="Wingdings" panose="05000000000000000000" pitchFamily="2" charset="2"/>
              <a:buNone/>
            </a:pPr>
            <a:endParaRPr lang="fa-IR" altLang="en-US" sz="2500"/>
          </a:p>
          <a:p>
            <a:pPr algn="r" rtl="1" eaLnBrk="1" hangingPunct="1">
              <a:buFont typeface="Wingdings" panose="05000000000000000000" pitchFamily="2" charset="2"/>
              <a:buNone/>
            </a:pPr>
            <a:r>
              <a:rPr lang="fa-IR" altLang="en-US">
                <a:cs typeface="B Nazanin" panose="00000400000000000000" pitchFamily="2" charset="-78"/>
              </a:rPr>
              <a:t>* </a:t>
            </a:r>
            <a:r>
              <a:rPr lang="fa-IR" altLang="en-US" b="1" smtClean="0">
                <a:solidFill>
                  <a:schemeClr val="hlink"/>
                </a:solidFill>
                <a:cs typeface="B Nazanin" panose="00000400000000000000" pitchFamily="2" charset="-78"/>
              </a:rPr>
              <a:t>علايم</a:t>
            </a:r>
            <a:r>
              <a:rPr lang="fa-IR" altLang="en-US" sz="2500" b="1"/>
              <a:t> </a:t>
            </a:r>
            <a:r>
              <a:rPr lang="fa-IR" altLang="en-US" b="1" smtClean="0">
                <a:solidFill>
                  <a:schemeClr val="hlink"/>
                </a:solidFill>
                <a:cs typeface="B Nazanin" panose="00000400000000000000" pitchFamily="2" charset="-78"/>
              </a:rPr>
              <a:t>سيستم عصبي:</a:t>
            </a:r>
          </a:p>
          <a:p>
            <a:pPr algn="r" rtl="1" eaLnBrk="1" hangingPunct="1">
              <a:buFont typeface="Wingdings" panose="05000000000000000000" pitchFamily="2" charset="2"/>
              <a:buNone/>
            </a:pPr>
            <a:r>
              <a:rPr lang="fa-IR" altLang="en-US">
                <a:cs typeface="B Nazanin" panose="00000400000000000000" pitchFamily="2" charset="-78"/>
              </a:rPr>
              <a:t>   - </a:t>
            </a:r>
            <a:r>
              <a:rPr lang="fa-IR" altLang="en-US" b="1">
                <a:cs typeface="B Nazanin" panose="00000400000000000000" pitchFamily="2" charset="-78"/>
              </a:rPr>
              <a:t>گزگز اندام ها</a:t>
            </a:r>
          </a:p>
          <a:p>
            <a:pPr algn="r" rtl="1" eaLnBrk="1" hangingPunct="1">
              <a:buFont typeface="Wingdings" panose="05000000000000000000" pitchFamily="2" charset="2"/>
              <a:buNone/>
            </a:pPr>
            <a:r>
              <a:rPr lang="fa-IR" altLang="en-US">
                <a:solidFill>
                  <a:srgbClr val="FF0000"/>
                </a:solidFill>
                <a:cs typeface="B Nazanin" panose="00000400000000000000" pitchFamily="2" charset="-78"/>
              </a:rPr>
              <a:t>* </a:t>
            </a:r>
            <a:r>
              <a:rPr lang="fa-IR" altLang="en-US" b="1">
                <a:solidFill>
                  <a:srgbClr val="FF0000"/>
                </a:solidFill>
                <a:cs typeface="B Nazanin" panose="00000400000000000000" pitchFamily="2" charset="-78"/>
              </a:rPr>
              <a:t>علايم</a:t>
            </a:r>
            <a:r>
              <a:rPr lang="fa-IR" altLang="en-US">
                <a:solidFill>
                  <a:srgbClr val="FF0000"/>
                </a:solidFill>
                <a:cs typeface="B Nazanin" panose="00000400000000000000" pitchFamily="2" charset="-78"/>
              </a:rPr>
              <a:t> </a:t>
            </a:r>
            <a:r>
              <a:rPr lang="fa-IR" altLang="en-US" b="1">
                <a:solidFill>
                  <a:srgbClr val="FF0000"/>
                </a:solidFill>
                <a:cs typeface="B Nazanin" panose="00000400000000000000" pitchFamily="2" charset="-78"/>
              </a:rPr>
              <a:t>سيستم تنفسي </a:t>
            </a:r>
            <a:r>
              <a:rPr lang="fa-IR" altLang="en-US" b="1">
                <a:solidFill>
                  <a:schemeClr val="hlink"/>
                </a:solidFill>
                <a:cs typeface="B Nazanin" panose="00000400000000000000" pitchFamily="2" charset="-78"/>
              </a:rPr>
              <a:t>:</a:t>
            </a:r>
          </a:p>
          <a:p>
            <a:pPr algn="r" rtl="1" eaLnBrk="1" hangingPunct="1">
              <a:buFont typeface="Wingdings" panose="05000000000000000000" pitchFamily="2" charset="2"/>
              <a:buNone/>
            </a:pPr>
            <a:r>
              <a:rPr lang="fa-IR" altLang="en-US">
                <a:cs typeface="B Nazanin" panose="00000400000000000000" pitchFamily="2" charset="-78"/>
              </a:rPr>
              <a:t>   </a:t>
            </a:r>
            <a:r>
              <a:rPr lang="fa-IR" altLang="en-US" b="1">
                <a:cs typeface="B Nazanin" panose="00000400000000000000" pitchFamily="2" charset="-78"/>
              </a:rPr>
              <a:t>-تاكي پنه</a:t>
            </a:r>
          </a:p>
          <a:p>
            <a:pPr algn="r" rtl="1" eaLnBrk="1" hangingPunct="1">
              <a:buFont typeface="Wingdings" panose="05000000000000000000" pitchFamily="2" charset="2"/>
              <a:buNone/>
            </a:pPr>
            <a:r>
              <a:rPr lang="fa-IR" altLang="en-US" b="1">
                <a:cs typeface="B Nazanin" panose="00000400000000000000" pitchFamily="2" charset="-78"/>
              </a:rPr>
              <a:t>   -آپنه  </a:t>
            </a:r>
          </a:p>
          <a:p>
            <a:pPr algn="r" rtl="1" eaLnBrk="1" hangingPunct="1">
              <a:buFont typeface="Wingdings" panose="05000000000000000000" pitchFamily="2" charset="2"/>
              <a:buNone/>
            </a:pPr>
            <a:r>
              <a:rPr lang="fa-IR" altLang="en-US" b="1">
                <a:cs typeface="B Nazanin" panose="00000400000000000000" pitchFamily="2" charset="-78"/>
              </a:rPr>
              <a:t>   -تنگي نفس</a:t>
            </a:r>
          </a:p>
          <a:p>
            <a:pPr algn="r" rtl="1" eaLnBrk="1" hangingPunct="1">
              <a:buFont typeface="Wingdings" panose="05000000000000000000" pitchFamily="2" charset="2"/>
              <a:buNone/>
            </a:pPr>
            <a:r>
              <a:rPr lang="fa-IR" altLang="en-US" b="1">
                <a:cs typeface="B Nazanin" panose="00000400000000000000" pitchFamily="2" charset="-78"/>
              </a:rPr>
              <a:t>   -سرفه                  </a:t>
            </a:r>
          </a:p>
          <a:p>
            <a:pPr algn="r" rtl="1" eaLnBrk="1" hangingPunct="1">
              <a:buFont typeface="Wingdings" panose="05000000000000000000" pitchFamily="2" charset="2"/>
              <a:buNone/>
            </a:pPr>
            <a:r>
              <a:rPr lang="fa-IR" altLang="en-US" b="1">
                <a:cs typeface="B Nazanin" panose="00000400000000000000" pitchFamily="2" charset="-78"/>
              </a:rPr>
              <a:t>   -ويز</a:t>
            </a:r>
          </a:p>
          <a:p>
            <a:pPr eaLnBrk="1" hangingPunct="1">
              <a:buFont typeface="Wingdings" panose="05000000000000000000" pitchFamily="2" charset="2"/>
              <a:buNone/>
            </a:pPr>
            <a:endParaRPr lang="en-US" altLang="en-US" b="1">
              <a:cs typeface="B Nazanin" panose="00000400000000000000" pitchFamily="2" charset="-78"/>
            </a:endParaRPr>
          </a:p>
        </p:txBody>
      </p:sp>
      <p:sp>
        <p:nvSpPr>
          <p:cNvPr id="7885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649FFC5-8FC5-4583-9AA1-60E309BF93B0}" type="slidenum">
              <a:rPr lang="ar-SA" altLang="en-US"/>
              <a:pPr/>
              <a:t>61</a:t>
            </a:fld>
            <a:endParaRPr lang="en-US" altLang="en-US"/>
          </a:p>
        </p:txBody>
      </p:sp>
      <p:sp>
        <p:nvSpPr>
          <p:cNvPr id="78853" name="Rectangle 4"/>
          <p:cNvSpPr>
            <a:spLocks noChangeArrowheads="1"/>
          </p:cNvSpPr>
          <p:nvPr/>
        </p:nvSpPr>
        <p:spPr bwMode="auto">
          <a:xfrm>
            <a:off x="6383338" y="836613"/>
            <a:ext cx="365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eaLnBrk="1" hangingPunct="1">
              <a:lnSpc>
                <a:spcPct val="90000"/>
              </a:lnSpc>
              <a:spcBef>
                <a:spcPct val="20000"/>
              </a:spcBef>
              <a:buClr>
                <a:schemeClr val="tx2"/>
              </a:buClr>
              <a:buSzPct val="70000"/>
              <a:buFont typeface="Wingdings" panose="05000000000000000000" pitchFamily="2" charset="2"/>
              <a:buNone/>
            </a:pPr>
            <a:r>
              <a:rPr lang="fa-IR" altLang="en-US" sz="2100"/>
              <a:t>                                                               </a:t>
            </a:r>
          </a:p>
          <a:p>
            <a:pPr algn="r" rtl="1" eaLnBrk="1" hangingPunct="1">
              <a:lnSpc>
                <a:spcPct val="90000"/>
              </a:lnSpc>
              <a:spcBef>
                <a:spcPct val="20000"/>
              </a:spcBef>
              <a:buClr>
                <a:schemeClr val="tx2"/>
              </a:buClr>
              <a:buSzPct val="70000"/>
              <a:buFont typeface="Wingdings" panose="05000000000000000000" pitchFamily="2" charset="2"/>
              <a:buNone/>
            </a:pPr>
            <a:endParaRPr lang="fa-IR" altLang="en-US" sz="2900"/>
          </a:p>
          <a:p>
            <a:pPr algn="r" rtl="1" eaLnBrk="1" hangingPunct="1">
              <a:lnSpc>
                <a:spcPct val="90000"/>
              </a:lnSpc>
              <a:spcBef>
                <a:spcPct val="20000"/>
              </a:spcBef>
              <a:buClr>
                <a:schemeClr val="tx2"/>
              </a:buClr>
              <a:buSzPct val="70000"/>
              <a:buFont typeface="Wingdings" panose="05000000000000000000" pitchFamily="2" charset="2"/>
              <a:buNone/>
            </a:pPr>
            <a:r>
              <a:rPr lang="fa-IR" altLang="en-US" sz="3200">
                <a:cs typeface="B Nazanin" panose="00000400000000000000" pitchFamily="2" charset="-78"/>
              </a:rPr>
              <a:t>*</a:t>
            </a:r>
            <a:r>
              <a:rPr lang="fa-IR" altLang="en-US" sz="2100" b="1"/>
              <a:t> </a:t>
            </a:r>
            <a:r>
              <a:rPr lang="fa-IR" altLang="en-US" sz="2800" b="1">
                <a:solidFill>
                  <a:srgbClr val="F9150F"/>
                </a:solidFill>
                <a:cs typeface="B Nazanin" panose="00000400000000000000" pitchFamily="2" charset="-78"/>
              </a:rPr>
              <a:t>علايم</a:t>
            </a:r>
            <a:r>
              <a:rPr lang="fa-IR" altLang="en-US" sz="2800" b="1">
                <a:cs typeface="B Nazanin" panose="00000400000000000000" pitchFamily="2" charset="-78"/>
              </a:rPr>
              <a:t> </a:t>
            </a:r>
            <a:r>
              <a:rPr lang="fa-IR" altLang="en-US" sz="2800" b="1">
                <a:solidFill>
                  <a:srgbClr val="FF0000"/>
                </a:solidFill>
                <a:cs typeface="B Nazanin" panose="00000400000000000000" pitchFamily="2" charset="-78"/>
              </a:rPr>
              <a:t>عمومي :</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-تب </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-لرز</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-درد قفسه سينه</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-درد كمر</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-درد عضلاني</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-سردرد              </a:t>
            </a:r>
          </a:p>
          <a:p>
            <a:pPr algn="r" rtl="1" eaLnBrk="1" hangingPunct="1">
              <a:lnSpc>
                <a:spcPct val="90000"/>
              </a:lnSpc>
              <a:spcBef>
                <a:spcPct val="20000"/>
              </a:spcBef>
              <a:buClr>
                <a:schemeClr val="tx2"/>
              </a:buClr>
              <a:buSzPct val="70000"/>
              <a:buFont typeface="Wingdings" panose="05000000000000000000" pitchFamily="2" charset="2"/>
              <a:buNone/>
            </a:pPr>
            <a:r>
              <a:rPr lang="fa-IR" altLang="en-US" sz="2300" b="1">
                <a:cs typeface="B Nazanin" panose="00000400000000000000" pitchFamily="2" charset="-78"/>
              </a:rPr>
              <a:t>-احساس گرما در محل تزريق يا در طول رگ</a:t>
            </a:r>
          </a:p>
          <a:p>
            <a:pPr algn="r" rtl="1" eaLnBrk="1" hangingPunct="1">
              <a:lnSpc>
                <a:spcPct val="90000"/>
              </a:lnSpc>
              <a:spcBef>
                <a:spcPct val="20000"/>
              </a:spcBef>
              <a:buClr>
                <a:schemeClr val="tx2"/>
              </a:buClr>
              <a:buSzPct val="70000"/>
              <a:buFont typeface="Wingdings" panose="05000000000000000000" pitchFamily="2" charset="2"/>
              <a:buNone/>
            </a:pPr>
            <a:endParaRPr lang="en-US" altLang="en-US" sz="2300" b="1">
              <a:cs typeface="B Nazanin" panose="00000400000000000000" pitchFamily="2" charset="-78"/>
            </a:endParaRPr>
          </a:p>
        </p:txBody>
      </p:sp>
    </p:spTree>
    <p:extLst>
      <p:ext uri="{BB962C8B-B14F-4D97-AF65-F5344CB8AC3E}">
        <p14:creationId xmlns:p14="http://schemas.microsoft.com/office/powerpoint/2010/main" val="155506325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sz="half" idx="1"/>
          </p:nvPr>
        </p:nvSpPr>
        <p:spPr>
          <a:xfrm>
            <a:off x="1543050" y="692150"/>
            <a:ext cx="4679950" cy="5543550"/>
          </a:xfrm>
        </p:spPr>
        <p:txBody>
          <a:bodyPr/>
          <a:lstStyle/>
          <a:p>
            <a:pPr eaLnBrk="1" hangingPunct="1">
              <a:buFont typeface="Wingdings" panose="05000000000000000000" pitchFamily="2" charset="2"/>
              <a:buNone/>
            </a:pPr>
            <a:endParaRPr lang="fa-IR" altLang="en-US" sz="2500"/>
          </a:p>
          <a:p>
            <a:pPr eaLnBrk="1" hangingPunct="1">
              <a:buFont typeface="Wingdings" panose="05000000000000000000" pitchFamily="2" charset="2"/>
              <a:buNone/>
            </a:pPr>
            <a:endParaRPr lang="fa-IR" altLang="en-US" sz="2500"/>
          </a:p>
          <a:p>
            <a:pPr algn="r" rtl="1" eaLnBrk="1" hangingPunct="1">
              <a:buFont typeface="Wingdings" panose="05000000000000000000" pitchFamily="2" charset="2"/>
              <a:buNone/>
            </a:pPr>
            <a:r>
              <a:rPr lang="fa-IR" altLang="en-US" sz="2300" b="1">
                <a:cs typeface="B Nazanin" panose="00000400000000000000" pitchFamily="2" charset="-78"/>
              </a:rPr>
              <a:t>*</a:t>
            </a:r>
            <a:r>
              <a:rPr lang="fa-IR" altLang="en-US" sz="1900">
                <a:solidFill>
                  <a:srgbClr val="FF0000"/>
                </a:solidFill>
              </a:rPr>
              <a:t> </a:t>
            </a:r>
            <a:r>
              <a:rPr lang="fa-IR" altLang="en-US" sz="3300" b="1">
                <a:solidFill>
                  <a:srgbClr val="F9150F"/>
                </a:solidFill>
                <a:cs typeface="B Nazanin" panose="00000400000000000000" pitchFamily="2" charset="-78"/>
              </a:rPr>
              <a:t>علايم گوارشي</a:t>
            </a:r>
            <a:r>
              <a:rPr lang="fa-IR" altLang="en-US" sz="2900" b="1">
                <a:solidFill>
                  <a:srgbClr val="FF0000"/>
                </a:solidFill>
                <a:cs typeface="B Nazanin" panose="00000400000000000000" pitchFamily="2" charset="-78"/>
              </a:rPr>
              <a:t>:</a:t>
            </a:r>
          </a:p>
          <a:p>
            <a:pPr algn="r" rtl="1" eaLnBrk="1" hangingPunct="1">
              <a:buFont typeface="Wingdings" panose="05000000000000000000" pitchFamily="2" charset="2"/>
              <a:buNone/>
            </a:pPr>
            <a:r>
              <a:rPr lang="fa-IR" altLang="en-US" sz="2500" b="1">
                <a:cs typeface="B Nazanin" panose="00000400000000000000" pitchFamily="2" charset="-78"/>
              </a:rPr>
              <a:t>-تهوع</a:t>
            </a:r>
          </a:p>
          <a:p>
            <a:pPr algn="r" rtl="1" eaLnBrk="1" hangingPunct="1">
              <a:buFont typeface="Wingdings" panose="05000000000000000000" pitchFamily="2" charset="2"/>
              <a:buNone/>
            </a:pPr>
            <a:r>
              <a:rPr lang="fa-IR" altLang="en-US" sz="2500" b="1">
                <a:cs typeface="B Nazanin" panose="00000400000000000000" pitchFamily="2" charset="-78"/>
              </a:rPr>
              <a:t>-استفراغ</a:t>
            </a:r>
          </a:p>
          <a:p>
            <a:pPr algn="r" rtl="1" eaLnBrk="1" hangingPunct="1">
              <a:buFont typeface="Wingdings" panose="05000000000000000000" pitchFamily="2" charset="2"/>
              <a:buNone/>
            </a:pPr>
            <a:r>
              <a:rPr lang="fa-IR" altLang="en-US" sz="2500" b="1">
                <a:cs typeface="B Nazanin" panose="00000400000000000000" pitchFamily="2" charset="-78"/>
              </a:rPr>
              <a:t>-كرامپ شكمي </a:t>
            </a:r>
          </a:p>
          <a:p>
            <a:pPr algn="r" rtl="1" eaLnBrk="1" hangingPunct="1">
              <a:buFont typeface="Wingdings" panose="05000000000000000000" pitchFamily="2" charset="2"/>
              <a:buNone/>
            </a:pPr>
            <a:r>
              <a:rPr lang="fa-IR" altLang="en-US" sz="2500" b="1">
                <a:cs typeface="B Nazanin" panose="00000400000000000000" pitchFamily="2" charset="-78"/>
              </a:rPr>
              <a:t>-اسهال خوني</a:t>
            </a:r>
          </a:p>
          <a:p>
            <a:pPr algn="r" rtl="1" eaLnBrk="1" hangingPunct="1">
              <a:buFont typeface="Wingdings" panose="05000000000000000000" pitchFamily="2" charset="2"/>
              <a:buNone/>
            </a:pPr>
            <a:r>
              <a:rPr lang="fa-IR" altLang="en-US" sz="2300" b="1">
                <a:cs typeface="B Nazanin" panose="00000400000000000000" pitchFamily="2" charset="-78"/>
              </a:rPr>
              <a:t>*</a:t>
            </a:r>
            <a:r>
              <a:rPr lang="fa-IR" altLang="en-US" sz="3300" b="1">
                <a:solidFill>
                  <a:srgbClr val="F9150F"/>
                </a:solidFill>
                <a:cs typeface="B Nazanin" panose="00000400000000000000" pitchFamily="2" charset="-78"/>
              </a:rPr>
              <a:t>علائم كليوي</a:t>
            </a:r>
            <a:r>
              <a:rPr lang="fa-IR" altLang="en-US" sz="3300" b="1">
                <a:solidFill>
                  <a:schemeClr val="hlink"/>
                </a:solidFill>
                <a:cs typeface="B Nazanin" panose="00000400000000000000" pitchFamily="2" charset="-78"/>
              </a:rPr>
              <a:t>:</a:t>
            </a:r>
          </a:p>
          <a:p>
            <a:pPr algn="r" rtl="1" eaLnBrk="1" hangingPunct="1">
              <a:buFont typeface="Wingdings" panose="05000000000000000000" pitchFamily="2" charset="2"/>
              <a:buNone/>
            </a:pPr>
            <a:r>
              <a:rPr lang="fa-IR" altLang="en-US" sz="2500" b="1">
                <a:cs typeface="B Nazanin" panose="00000400000000000000" pitchFamily="2" charset="-78"/>
              </a:rPr>
              <a:t>  -تغييرات در حجم ادرار(اليگوري،آنوري)</a:t>
            </a:r>
          </a:p>
          <a:p>
            <a:pPr algn="r" rtl="1" eaLnBrk="1" hangingPunct="1">
              <a:buFont typeface="Wingdings" panose="05000000000000000000" pitchFamily="2" charset="2"/>
              <a:buNone/>
            </a:pPr>
            <a:r>
              <a:rPr lang="fa-IR" altLang="en-US" sz="2500" b="1">
                <a:cs typeface="B Nazanin" panose="00000400000000000000" pitchFamily="2" charset="-78"/>
              </a:rPr>
              <a:t>  - تغيير دررنگ ادرار</a:t>
            </a:r>
            <a:endParaRPr lang="en-US" altLang="en-US" sz="2500" b="1">
              <a:cs typeface="B Nazanin" panose="00000400000000000000" pitchFamily="2" charset="-78"/>
            </a:endParaRPr>
          </a:p>
        </p:txBody>
      </p:sp>
      <p:sp>
        <p:nvSpPr>
          <p:cNvPr id="79875" name="Rectangle 3"/>
          <p:cNvSpPr>
            <a:spLocks noGrp="1" noChangeArrowheads="1"/>
          </p:cNvSpPr>
          <p:nvPr>
            <p:ph sz="half" idx="2"/>
          </p:nvPr>
        </p:nvSpPr>
        <p:spPr>
          <a:xfrm>
            <a:off x="6618288" y="620714"/>
            <a:ext cx="4038600" cy="5576887"/>
          </a:xfrm>
        </p:spPr>
        <p:txBody>
          <a:bodyPr/>
          <a:lstStyle/>
          <a:p>
            <a:pPr eaLnBrk="1" hangingPunct="1">
              <a:buFont typeface="Wingdings" panose="05000000000000000000" pitchFamily="2" charset="2"/>
              <a:buNone/>
            </a:pPr>
            <a:endParaRPr lang="fa-IR" altLang="en-US" sz="2500"/>
          </a:p>
          <a:p>
            <a:pPr eaLnBrk="1" hangingPunct="1">
              <a:buFont typeface="Wingdings" panose="05000000000000000000" pitchFamily="2" charset="2"/>
              <a:buNone/>
            </a:pPr>
            <a:endParaRPr lang="fa-IR" altLang="en-US" sz="2500"/>
          </a:p>
          <a:p>
            <a:pPr algn="r" rtl="1" eaLnBrk="1" hangingPunct="1">
              <a:buFont typeface="Wingdings" panose="05000000000000000000" pitchFamily="2" charset="2"/>
              <a:buNone/>
            </a:pPr>
            <a:r>
              <a:rPr lang="fa-IR" altLang="en-US" sz="2300" b="1">
                <a:cs typeface="B Nazanin" panose="00000400000000000000" pitchFamily="2" charset="-78"/>
              </a:rPr>
              <a:t>*</a:t>
            </a:r>
            <a:r>
              <a:rPr lang="fa-IR" altLang="en-US" sz="2300" b="1">
                <a:solidFill>
                  <a:srgbClr val="FF0000"/>
                </a:solidFill>
                <a:cs typeface="B Nazanin" panose="00000400000000000000" pitchFamily="2" charset="-78"/>
              </a:rPr>
              <a:t> </a:t>
            </a:r>
            <a:r>
              <a:rPr lang="fa-IR" altLang="en-US" sz="3300" b="1">
                <a:solidFill>
                  <a:srgbClr val="F9150F"/>
                </a:solidFill>
                <a:cs typeface="B Nazanin" panose="00000400000000000000" pitchFamily="2" charset="-78"/>
              </a:rPr>
              <a:t>علايم  قلبي–عروقي</a:t>
            </a:r>
            <a:r>
              <a:rPr lang="fa-IR" altLang="en-US" sz="2500" b="1">
                <a:solidFill>
                  <a:schemeClr val="hlink"/>
                </a:solidFill>
                <a:cs typeface="B Nazanin" panose="00000400000000000000" pitchFamily="2" charset="-78"/>
              </a:rPr>
              <a:t> :</a:t>
            </a:r>
          </a:p>
          <a:p>
            <a:pPr algn="r" rtl="1" eaLnBrk="1" hangingPunct="1">
              <a:buFont typeface="Wingdings" panose="05000000000000000000" pitchFamily="2" charset="2"/>
              <a:buNone/>
            </a:pPr>
            <a:r>
              <a:rPr lang="fa-IR" altLang="en-US" sz="2300" b="1">
                <a:cs typeface="B Nazanin" panose="00000400000000000000" pitchFamily="2" charset="-78"/>
              </a:rPr>
              <a:t>  -تغييرات ضربان   قلب(تاكيكاردي،براديكاري) </a:t>
            </a:r>
          </a:p>
          <a:p>
            <a:pPr algn="r" rtl="1" eaLnBrk="1" hangingPunct="1">
              <a:buFont typeface="Wingdings" panose="05000000000000000000" pitchFamily="2" charset="2"/>
              <a:buNone/>
            </a:pPr>
            <a:r>
              <a:rPr lang="fa-IR" altLang="en-US" sz="2300" b="1">
                <a:cs typeface="B Nazanin" panose="00000400000000000000" pitchFamily="2" charset="-78"/>
              </a:rPr>
              <a:t> -افت فشار خون يا افزايش فشارخون</a:t>
            </a:r>
          </a:p>
          <a:p>
            <a:pPr algn="r" rtl="1" eaLnBrk="1" hangingPunct="1">
              <a:buFont typeface="Wingdings" panose="05000000000000000000" pitchFamily="2" charset="2"/>
              <a:buNone/>
            </a:pPr>
            <a:r>
              <a:rPr lang="fa-IR" altLang="en-US" sz="2300" b="1">
                <a:cs typeface="B Nazanin" panose="00000400000000000000" pitchFamily="2" charset="-78"/>
              </a:rPr>
              <a:t> -خونريزي</a:t>
            </a:r>
          </a:p>
          <a:p>
            <a:pPr algn="r" rtl="1" eaLnBrk="1" hangingPunct="1">
              <a:buFont typeface="Wingdings" panose="05000000000000000000" pitchFamily="2" charset="2"/>
              <a:buNone/>
            </a:pPr>
            <a:r>
              <a:rPr lang="fa-IR" altLang="en-US" sz="2300" b="1">
                <a:cs typeface="B Nazanin" panose="00000400000000000000" pitchFamily="2" charset="-78"/>
              </a:rPr>
              <a:t> * </a:t>
            </a:r>
            <a:r>
              <a:rPr lang="fa-IR" altLang="en-US" sz="3300" b="1">
                <a:solidFill>
                  <a:srgbClr val="F9150F"/>
                </a:solidFill>
                <a:cs typeface="B Nazanin" panose="00000400000000000000" pitchFamily="2" charset="-78"/>
              </a:rPr>
              <a:t>علائم جلدي:</a:t>
            </a:r>
          </a:p>
          <a:p>
            <a:pPr algn="r" rtl="1" eaLnBrk="1" hangingPunct="1">
              <a:buFont typeface="Wingdings" panose="05000000000000000000" pitchFamily="2" charset="2"/>
              <a:buNone/>
            </a:pPr>
            <a:r>
              <a:rPr lang="fa-IR" altLang="en-US" sz="2300" b="1">
                <a:cs typeface="B Nazanin" panose="00000400000000000000" pitchFamily="2" charset="-78"/>
              </a:rPr>
              <a:t>   -راش</a:t>
            </a:r>
          </a:p>
          <a:p>
            <a:pPr algn="r" rtl="1" eaLnBrk="1" hangingPunct="1">
              <a:buFont typeface="Wingdings" panose="05000000000000000000" pitchFamily="2" charset="2"/>
              <a:buNone/>
            </a:pPr>
            <a:r>
              <a:rPr lang="fa-IR" altLang="en-US" sz="2300" b="1">
                <a:cs typeface="B Nazanin" panose="00000400000000000000" pitchFamily="2" charset="-78"/>
              </a:rPr>
              <a:t>   -كهير</a:t>
            </a:r>
          </a:p>
          <a:p>
            <a:pPr algn="r" rtl="1" eaLnBrk="1" hangingPunct="1">
              <a:buFont typeface="Wingdings" panose="05000000000000000000" pitchFamily="2" charset="2"/>
              <a:buNone/>
            </a:pPr>
            <a:r>
              <a:rPr lang="fa-IR" altLang="en-US" sz="2300" b="1">
                <a:cs typeface="B Nazanin" panose="00000400000000000000" pitchFamily="2" charset="-78"/>
              </a:rPr>
              <a:t>   -خارش</a:t>
            </a:r>
            <a:endParaRPr lang="en-US" altLang="en-US" sz="2300" b="1">
              <a:cs typeface="B Nazanin" panose="00000400000000000000" pitchFamily="2" charset="-78"/>
            </a:endParaRPr>
          </a:p>
        </p:txBody>
      </p:sp>
      <p:sp>
        <p:nvSpPr>
          <p:cNvPr id="7987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1E8BD3C-E52A-4BC4-AAE9-7EFBBDE77BA6}" type="slidenum">
              <a:rPr lang="ar-SA" altLang="en-US"/>
              <a:pPr/>
              <a:t>62</a:t>
            </a:fld>
            <a:endParaRPr lang="en-US" altLang="en-US"/>
          </a:p>
        </p:txBody>
      </p:sp>
    </p:spTree>
    <p:extLst>
      <p:ext uri="{BB962C8B-B14F-4D97-AF65-F5344CB8AC3E}">
        <p14:creationId xmlns:p14="http://schemas.microsoft.com/office/powerpoint/2010/main" val="162902676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eaLnBrk="1" hangingPunct="1"/>
            <a:r>
              <a:rPr lang="fa-IR" altLang="en-US" b="1" smtClean="0">
                <a:latin typeface="Verdana" panose="020B0604030504040204" pitchFamily="34" charset="0"/>
                <a:cs typeface="B Nazanin" panose="00000400000000000000" pitchFamily="2" charset="-78"/>
              </a:rPr>
              <a:t>علايم در بيمار غير هوشيار</a:t>
            </a:r>
            <a:endParaRPr lang="en-US" altLang="en-US" b="1" smtClean="0">
              <a:latin typeface="Verdana" panose="020B0604030504040204" pitchFamily="34" charset="0"/>
              <a:cs typeface="B Nazanin" panose="00000400000000000000" pitchFamily="2" charset="-78"/>
            </a:endParaRPr>
          </a:p>
        </p:txBody>
      </p:sp>
      <p:sp>
        <p:nvSpPr>
          <p:cNvPr id="80899" name="Rectangle 3"/>
          <p:cNvSpPr>
            <a:spLocks noGrp="1" noChangeArrowheads="1"/>
          </p:cNvSpPr>
          <p:nvPr>
            <p:ph idx="1"/>
          </p:nvPr>
        </p:nvSpPr>
        <p:spPr/>
        <p:txBody>
          <a:bodyPr/>
          <a:lstStyle/>
          <a:p>
            <a:pPr algn="r" rtl="1" eaLnBrk="1" hangingPunct="1"/>
            <a:r>
              <a:rPr lang="fa-IR" altLang="en-US" b="1" smtClean="0">
                <a:cs typeface="B Nazanin" panose="00000400000000000000" pitchFamily="2" charset="-78"/>
              </a:rPr>
              <a:t>-نبض ضعيف</a:t>
            </a:r>
          </a:p>
          <a:p>
            <a:pPr algn="r" rtl="1" eaLnBrk="1" hangingPunct="1"/>
            <a:r>
              <a:rPr lang="fa-IR" altLang="en-US" b="1" smtClean="0">
                <a:cs typeface="B Nazanin" panose="00000400000000000000" pitchFamily="2" charset="-78"/>
              </a:rPr>
              <a:t>-تب</a:t>
            </a:r>
          </a:p>
          <a:p>
            <a:pPr algn="r" rtl="1" eaLnBrk="1" hangingPunct="1"/>
            <a:r>
              <a:rPr lang="fa-IR" altLang="en-US" smtClean="0">
                <a:cs typeface="B Nazanin" panose="00000400000000000000" pitchFamily="2" charset="-78"/>
              </a:rPr>
              <a:t>- </a:t>
            </a:r>
            <a:r>
              <a:rPr lang="fa-IR" altLang="en-US" sz="3200">
                <a:cs typeface="B Nazanin" panose="00000400000000000000" pitchFamily="2" charset="-78"/>
              </a:rPr>
              <a:t>افت فشار خون يا افزايش فشارخون</a:t>
            </a:r>
            <a:endParaRPr lang="fa-IR" altLang="en-US" smtClean="0">
              <a:cs typeface="B Nazanin" panose="00000400000000000000" pitchFamily="2" charset="-78"/>
            </a:endParaRPr>
          </a:p>
          <a:p>
            <a:pPr algn="r" rtl="1" eaLnBrk="1" hangingPunct="1"/>
            <a:r>
              <a:rPr lang="fa-IR" altLang="en-US" b="1" smtClean="0">
                <a:cs typeface="B Nazanin" panose="00000400000000000000" pitchFamily="2" charset="-78"/>
              </a:rPr>
              <a:t>-تغيير در رنگ ادرار</a:t>
            </a:r>
          </a:p>
          <a:p>
            <a:pPr algn="r" rtl="1" eaLnBrk="1" hangingPunct="1"/>
            <a:r>
              <a:rPr lang="fa-IR" altLang="en-US" b="1" smtClean="0">
                <a:cs typeface="B Nazanin" panose="00000400000000000000" pitchFamily="2" charset="-78"/>
              </a:rPr>
              <a:t>-افزايش خونريزي در محل جراحي </a:t>
            </a:r>
          </a:p>
          <a:p>
            <a:pPr algn="r" rtl="1" eaLnBrk="1" hangingPunct="1"/>
            <a:r>
              <a:rPr lang="fa-IR" altLang="en-US" b="1" smtClean="0">
                <a:cs typeface="B Nazanin" panose="00000400000000000000" pitchFamily="2" charset="-78"/>
              </a:rPr>
              <a:t>- تاكي كاردي  - براديكاردي </a:t>
            </a:r>
          </a:p>
          <a:p>
            <a:pPr algn="r" rtl="1" eaLnBrk="1" hangingPunct="1"/>
            <a:r>
              <a:rPr lang="fa-IR" altLang="en-US" b="1" smtClean="0">
                <a:cs typeface="B Nazanin" panose="00000400000000000000" pitchFamily="2" charset="-78"/>
              </a:rPr>
              <a:t>- اليگوري - آنوري</a:t>
            </a:r>
            <a:endParaRPr lang="en-US" altLang="en-US" b="1" smtClean="0">
              <a:cs typeface="B Nazanin" panose="00000400000000000000" pitchFamily="2" charset="-78"/>
            </a:endParaRPr>
          </a:p>
        </p:txBody>
      </p:sp>
      <p:sp>
        <p:nvSpPr>
          <p:cNvPr id="8090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5802877-6C9D-42F8-9AA8-54453C0B0E3E}" type="slidenum">
              <a:rPr lang="ar-SA" altLang="en-US"/>
              <a:pPr/>
              <a:t>63</a:t>
            </a:fld>
            <a:endParaRPr lang="en-US" altLang="en-US"/>
          </a:p>
        </p:txBody>
      </p:sp>
      <p:sp>
        <p:nvSpPr>
          <p:cNvPr id="246788" name="Text Box 4"/>
          <p:cNvSpPr txBox="1">
            <a:spLocks noChangeArrowheads="1"/>
          </p:cNvSpPr>
          <p:nvPr/>
        </p:nvSpPr>
        <p:spPr bwMode="auto">
          <a:xfrm>
            <a:off x="2743200" y="5715001"/>
            <a:ext cx="7010400" cy="519113"/>
          </a:xfrm>
          <a:prstGeom prst="rect">
            <a:avLst/>
          </a:prstGeom>
          <a:noFill/>
          <a:ln w="9525" algn="ctr">
            <a:noFill/>
            <a:miter lim="800000"/>
            <a:headEnd/>
            <a:tailEnd/>
          </a:ln>
          <a:effectLst/>
        </p:spPr>
        <p:txBody>
          <a:bodyPr>
            <a:spAutoFit/>
          </a:bodyPr>
          <a:lstStyle/>
          <a:p>
            <a:pPr marL="342900" indent="-342900">
              <a:spcBef>
                <a:spcPct val="50000"/>
              </a:spcBef>
              <a:buClr>
                <a:schemeClr val="hlink"/>
              </a:buClr>
              <a:buBlip>
                <a:blip r:embed="rId2"/>
              </a:buBlip>
              <a:defRPr/>
            </a:pPr>
            <a:endParaRPr lang="en-US" sz="2800">
              <a:effectLst>
                <a:outerShdw blurRad="38100" dist="38100" dir="2700000" algn="tl">
                  <a:srgbClr val="C0C0C0"/>
                </a:outerShdw>
              </a:effectLst>
            </a:endParaRPr>
          </a:p>
        </p:txBody>
      </p:sp>
    </p:spTree>
    <p:extLst>
      <p:ext uri="{BB962C8B-B14F-4D97-AF65-F5344CB8AC3E}">
        <p14:creationId xmlns:p14="http://schemas.microsoft.com/office/powerpoint/2010/main" val="143346257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819401" y="304800"/>
            <a:ext cx="7313613" cy="1143000"/>
          </a:xfrm>
        </p:spPr>
        <p:txBody>
          <a:bodyPr/>
          <a:lstStyle/>
          <a:p>
            <a:pPr algn="ctr" eaLnBrk="1" hangingPunct="1"/>
            <a:r>
              <a:rPr lang="fa-IR" altLang="en-US" b="1" smtClean="0">
                <a:solidFill>
                  <a:srgbClr val="F9150F"/>
                </a:solidFill>
                <a:latin typeface="Verdana" panose="020B0604030504040204" pitchFamily="34" charset="0"/>
                <a:cs typeface="B Nazanin" panose="00000400000000000000" pitchFamily="2" charset="-78"/>
              </a:rPr>
              <a:t>فراموش نكنيم</a:t>
            </a:r>
            <a:endParaRPr lang="en-US" altLang="en-US" b="1" smtClean="0">
              <a:solidFill>
                <a:srgbClr val="F9150F"/>
              </a:solidFill>
              <a:latin typeface="Verdana" panose="020B0604030504040204" pitchFamily="34" charset="0"/>
              <a:cs typeface="B Nazanin" panose="00000400000000000000" pitchFamily="2" charset="-78"/>
            </a:endParaRPr>
          </a:p>
        </p:txBody>
      </p:sp>
      <p:sp>
        <p:nvSpPr>
          <p:cNvPr id="81923" name="Rectangle 3"/>
          <p:cNvSpPr>
            <a:spLocks noGrp="1" noChangeArrowheads="1"/>
          </p:cNvSpPr>
          <p:nvPr>
            <p:ph idx="1"/>
          </p:nvPr>
        </p:nvSpPr>
        <p:spPr/>
        <p:txBody>
          <a:bodyPr/>
          <a:lstStyle/>
          <a:p>
            <a:pPr algn="r" rtl="1" eaLnBrk="1" hangingPunct="1">
              <a:lnSpc>
                <a:spcPct val="150000"/>
              </a:lnSpc>
              <a:buFont typeface="Wingdings" panose="05000000000000000000" pitchFamily="2" charset="2"/>
              <a:buNone/>
            </a:pPr>
            <a:r>
              <a:rPr lang="fa-IR" altLang="en-US" sz="3600">
                <a:cs typeface="B Nazanin" panose="00000400000000000000" pitchFamily="2" charset="-78"/>
              </a:rPr>
              <a:t>واكنش هاي حاد تزريق خون در ابتداي امر ممكن است تظاهرات يكسان داشته باشند بنابراين هر نشانه اي بايد جدي گرفته شود و تزريق خون متوقف تا علت مشخص گردد.</a:t>
            </a:r>
            <a:r>
              <a:rPr lang="fa-IR" altLang="en-US" sz="3600"/>
              <a:t>  </a:t>
            </a:r>
            <a:endParaRPr lang="en-US" altLang="en-US" sz="3600">
              <a:cs typeface="Arial" panose="020B0604020202020204" pitchFamily="34" charset="0"/>
            </a:endParaRPr>
          </a:p>
        </p:txBody>
      </p:sp>
      <p:sp>
        <p:nvSpPr>
          <p:cNvPr id="8192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04B01CD-0F4C-4702-8D0A-3F4156D40068}" type="slidenum">
              <a:rPr lang="ar-SA" altLang="en-US"/>
              <a:pPr/>
              <a:t>64</a:t>
            </a:fld>
            <a:endParaRPr lang="en-US" altLang="en-US"/>
          </a:p>
        </p:txBody>
      </p:sp>
    </p:spTree>
    <p:extLst>
      <p:ext uri="{BB962C8B-B14F-4D97-AF65-F5344CB8AC3E}">
        <p14:creationId xmlns:p14="http://schemas.microsoft.com/office/powerpoint/2010/main" val="16565774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eaLnBrk="1" hangingPunct="1"/>
            <a:endParaRPr lang="en-US" altLang="en-US" sz="4000">
              <a:cs typeface="Times New Roman" panose="02020603050405020304" pitchFamily="18" charset="0"/>
            </a:endParaRPr>
          </a:p>
        </p:txBody>
      </p:sp>
      <p:sp>
        <p:nvSpPr>
          <p:cNvPr id="8294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E27D4EA-F8C1-466A-B004-4343B2CE8CCE}" type="slidenum">
              <a:rPr lang="ar-SA" altLang="en-US"/>
              <a:pPr/>
              <a:t>65</a:t>
            </a:fld>
            <a:endParaRPr lang="en-US" altLang="en-US"/>
          </a:p>
        </p:txBody>
      </p:sp>
      <p:sp>
        <p:nvSpPr>
          <p:cNvPr id="112646" name="WordArt 4"/>
          <p:cNvSpPr>
            <a:spLocks noChangeArrowheads="1" noChangeShapeType="1" noTextEdit="1"/>
          </p:cNvSpPr>
          <p:nvPr/>
        </p:nvSpPr>
        <p:spPr bwMode="auto">
          <a:xfrm>
            <a:off x="2133600" y="2667001"/>
            <a:ext cx="8305800" cy="1903413"/>
          </a:xfrm>
          <a:prstGeom prst="rect">
            <a:avLst/>
          </a:prstGeom>
        </p:spPr>
        <p:txBody>
          <a:bodyPr wrap="none" fromWordArt="1"/>
          <a:lstStyle/>
          <a:p>
            <a:pPr algn="ctr" rtl="1" eaLnBrk="1" hangingPunct="1">
              <a:defRPr/>
            </a:pPr>
            <a:r>
              <a:rPr lang="fa-IR" sz="4000" b="1" kern="10" dirty="0">
                <a:ln w="9525" cap="rnd">
                  <a:solidFill>
                    <a:schemeClr val="accent1"/>
                  </a:solidFill>
                  <a:round/>
                  <a:headEnd/>
                  <a:tailEnd/>
                </a:ln>
                <a:solidFill>
                  <a:schemeClr val="hlink"/>
                </a:solidFill>
                <a:latin typeface="Arial" panose="020B0604020202020204" pitchFamily="34" charset="0"/>
              </a:rPr>
              <a:t>بررسي نشانه هاي مهم </a:t>
            </a:r>
          </a:p>
          <a:p>
            <a:pPr algn="ctr" rtl="1" eaLnBrk="1" hangingPunct="1">
              <a:defRPr/>
            </a:pPr>
            <a:r>
              <a:rPr lang="fa-IR" sz="4000" b="1" kern="10" dirty="0">
                <a:ln w="9525" cap="rnd">
                  <a:solidFill>
                    <a:schemeClr val="accent1"/>
                  </a:solidFill>
                  <a:round/>
                  <a:headEnd/>
                  <a:tailEnd/>
                </a:ln>
                <a:solidFill>
                  <a:schemeClr val="hlink"/>
                </a:solidFill>
                <a:latin typeface="Arial" panose="020B0604020202020204" pitchFamily="34" charset="0"/>
              </a:rPr>
              <a:t>عوارض حاد مرتبط با تزريق خون</a:t>
            </a:r>
          </a:p>
        </p:txBody>
      </p:sp>
    </p:spTree>
    <p:extLst>
      <p:ext uri="{BB962C8B-B14F-4D97-AF65-F5344CB8AC3E}">
        <p14:creationId xmlns:p14="http://schemas.microsoft.com/office/powerpoint/2010/main" val="90739844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894013" y="301626"/>
            <a:ext cx="7313612" cy="708025"/>
          </a:xfrm>
        </p:spPr>
        <p:txBody>
          <a:bodyPr/>
          <a:lstStyle/>
          <a:p>
            <a:pPr algn="ctr" eaLnBrk="1" hangingPunct="1"/>
            <a:endParaRPr lang="en-US" altLang="en-US" b="1">
              <a:cs typeface="B Nazanin" panose="00000400000000000000" pitchFamily="2" charset="-78"/>
            </a:endParaRPr>
          </a:p>
        </p:txBody>
      </p:sp>
      <p:sp>
        <p:nvSpPr>
          <p:cNvPr id="113669" name="Rectangle 3"/>
          <p:cNvSpPr>
            <a:spLocks noGrp="1" noChangeArrowheads="1"/>
          </p:cNvSpPr>
          <p:nvPr>
            <p:ph idx="1"/>
          </p:nvPr>
        </p:nvSpPr>
        <p:spPr>
          <a:xfrm>
            <a:off x="532435" y="1341438"/>
            <a:ext cx="10914927" cy="5073650"/>
          </a:xfrm>
        </p:spPr>
        <p:txBody>
          <a:bodyPr rtlCol="0">
            <a:normAutofit/>
          </a:bodyPr>
          <a:lstStyle/>
          <a:p>
            <a:pPr>
              <a:lnSpc>
                <a:spcPct val="150000"/>
              </a:lnSpc>
              <a:buFont typeface="Wingdings" panose="05000000000000000000" pitchFamily="2" charset="2"/>
              <a:buChar char="ü"/>
              <a:defRPr/>
            </a:pPr>
            <a:r>
              <a:rPr lang="fa-IR" altLang="en-US" sz="2000" b="1" dirty="0">
                <a:cs typeface="B Nazanin" panose="00000400000000000000" pitchFamily="2" charset="-78"/>
              </a:rPr>
              <a:t>تب: </a:t>
            </a:r>
            <a:r>
              <a:rPr lang="fa-IR" sz="2000" b="1" dirty="0">
                <a:cs typeface="B Nazanin" panose="00000400000000000000" pitchFamily="2" charset="-78"/>
              </a:rPr>
              <a:t>افزايش 1 درجه سانتي گراد  يابيشتردردماي پايه بدن در طي تزريق خون و يا در طي 2-1 ساعت بعد از اتمام تزريق خون</a:t>
            </a:r>
          </a:p>
          <a:p>
            <a:pPr>
              <a:lnSpc>
                <a:spcPct val="150000"/>
              </a:lnSpc>
              <a:buFont typeface="Wingdings" panose="05000000000000000000" pitchFamily="2" charset="2"/>
              <a:buChar char="ü"/>
              <a:defRPr/>
            </a:pPr>
            <a:r>
              <a:rPr lang="fa-IR" sz="2000" b="1" dirty="0">
                <a:cs typeface="B Nazanin" panose="00000400000000000000" pitchFamily="2" charset="-78"/>
              </a:rPr>
              <a:t> </a:t>
            </a:r>
            <a:r>
              <a:rPr lang="fa-IR" altLang="en-US" sz="2000" b="1" dirty="0">
                <a:cs typeface="B Nazanin" panose="00000400000000000000" pitchFamily="2" charset="-78"/>
              </a:rPr>
              <a:t>تنگي نفس</a:t>
            </a:r>
          </a:p>
          <a:p>
            <a:pPr>
              <a:lnSpc>
                <a:spcPct val="150000"/>
              </a:lnSpc>
              <a:buFont typeface="Wingdings" panose="05000000000000000000" pitchFamily="2" charset="2"/>
              <a:buChar char="ü"/>
              <a:defRPr/>
            </a:pPr>
            <a:r>
              <a:rPr lang="fa-IR" altLang="en-US" sz="2000" b="1" dirty="0">
                <a:cs typeface="B Nazanin" panose="00000400000000000000" pitchFamily="2" charset="-78"/>
              </a:rPr>
              <a:t>افت فشار خون</a:t>
            </a:r>
            <a:r>
              <a:rPr lang="fa-IR" altLang="en-US" sz="2000" b="1" dirty="0">
                <a:solidFill>
                  <a:srgbClr val="F9150F"/>
                </a:solidFill>
                <a:cs typeface="B Nazanin" panose="00000400000000000000" pitchFamily="2" charset="-78"/>
              </a:rPr>
              <a:t>:</a:t>
            </a:r>
            <a:r>
              <a:rPr lang="fa-IR" altLang="en-US" sz="2000" b="1" dirty="0">
                <a:cs typeface="B Nazanin" panose="00000400000000000000" pitchFamily="2" charset="-78"/>
              </a:rPr>
              <a:t>کاهش واضح فشار خون سيستوليك و يا </a:t>
            </a:r>
            <a:r>
              <a:rPr lang="fa-IR" altLang="en-US" sz="2000" b="1" dirty="0"/>
              <a:t>‌</a:t>
            </a:r>
            <a:r>
              <a:rPr lang="fa-IR" altLang="en-US" sz="2000" b="1" dirty="0">
                <a:cs typeface="B Nazanin" panose="00000400000000000000" pitchFamily="2" charset="-78"/>
              </a:rPr>
              <a:t> دياستوليك(كاهش فشارخون را به صورت كاهش 30-10ميلي متر جيوه  را در فشار سيستول يا دياستول خون شرياني به نسبت مقدار پايه قبل از تزريق در نظر مي گيرند) که در خلال تزريق آغاز شده و با  قطع تزريق خون بلافاصله بر طرف مي گردد</a:t>
            </a:r>
          </a:p>
          <a:p>
            <a:pPr marL="0" indent="0">
              <a:lnSpc>
                <a:spcPct val="150000"/>
              </a:lnSpc>
              <a:buNone/>
              <a:defRPr/>
            </a:pPr>
            <a:r>
              <a:rPr lang="fa-IR" altLang="en-US" sz="2000" b="1" dirty="0">
                <a:cs typeface="B Nazanin" panose="00000400000000000000" pitchFamily="2" charset="-78"/>
              </a:rPr>
              <a:t>*  در كم فشاري مرتبط با تزريق خون، بيمار علائم ونشانه هاي عوارض ديگر انتقال خون مانند تب-لرز-تنگي نفس و... را ندارد.  </a:t>
            </a:r>
          </a:p>
          <a:p>
            <a:pPr>
              <a:lnSpc>
                <a:spcPct val="150000"/>
              </a:lnSpc>
              <a:buFont typeface="Wingdings" panose="05000000000000000000" pitchFamily="2" charset="2"/>
              <a:buChar char="ü"/>
              <a:defRPr/>
            </a:pPr>
            <a:r>
              <a:rPr lang="fa-IR" altLang="en-US" sz="2000" b="1" dirty="0">
                <a:cs typeface="B Nazanin" panose="00000400000000000000" pitchFamily="2" charset="-78"/>
              </a:rPr>
              <a:t>كهير:</a:t>
            </a:r>
          </a:p>
          <a:p>
            <a:pPr>
              <a:lnSpc>
                <a:spcPct val="80000"/>
              </a:lnSpc>
              <a:defRPr/>
            </a:pPr>
            <a:endParaRPr lang="fa-IR" altLang="en-US" sz="2000" b="1" dirty="0">
              <a:cs typeface="B Nazanin" panose="00000400000000000000" pitchFamily="2" charset="-78"/>
            </a:endParaRPr>
          </a:p>
          <a:p>
            <a:pPr>
              <a:lnSpc>
                <a:spcPct val="80000"/>
              </a:lnSpc>
              <a:defRPr/>
            </a:pPr>
            <a:endParaRPr lang="fa-IR" sz="2000" b="1" dirty="0">
              <a:cs typeface="B Nazanin" panose="00000400000000000000" pitchFamily="2" charset="-78"/>
            </a:endParaRPr>
          </a:p>
        </p:txBody>
      </p:sp>
      <p:sp>
        <p:nvSpPr>
          <p:cNvPr id="839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5DC6EC4-F178-49B2-A1B5-44515C0A13AF}" type="slidenum">
              <a:rPr lang="ar-SA" altLang="en-US"/>
              <a:pPr/>
              <a:t>66</a:t>
            </a:fld>
            <a:endParaRPr lang="en-US" altLang="en-US"/>
          </a:p>
        </p:txBody>
      </p:sp>
      <p:sp>
        <p:nvSpPr>
          <p:cNvPr id="249860" name="Text Box 4"/>
          <p:cNvSpPr txBox="1">
            <a:spLocks noChangeArrowheads="1"/>
          </p:cNvSpPr>
          <p:nvPr/>
        </p:nvSpPr>
        <p:spPr bwMode="auto">
          <a:xfrm>
            <a:off x="2895600" y="5715001"/>
            <a:ext cx="7239000" cy="519113"/>
          </a:xfrm>
          <a:prstGeom prst="rect">
            <a:avLst/>
          </a:prstGeom>
          <a:noFill/>
          <a:ln w="9525" algn="ctr">
            <a:noFill/>
            <a:miter lim="800000"/>
            <a:headEnd/>
            <a:tailEnd/>
          </a:ln>
          <a:effectLst/>
        </p:spPr>
        <p:txBody>
          <a:bodyPr>
            <a:spAutoFit/>
          </a:bodyPr>
          <a:lstStyle/>
          <a:p>
            <a:pPr marL="342900" indent="-342900">
              <a:spcBef>
                <a:spcPct val="50000"/>
              </a:spcBef>
              <a:buClr>
                <a:schemeClr val="hlink"/>
              </a:buClr>
              <a:buBlip>
                <a:blip r:embed="rId4"/>
              </a:buBlip>
              <a:defRPr/>
            </a:pPr>
            <a:endParaRPr lang="en-US" sz="2800">
              <a:effectLst>
                <a:outerShdw blurRad="38100" dist="38100" dir="2700000" algn="tl">
                  <a:srgbClr val="C0C0C0"/>
                </a:outerShdw>
              </a:effectLst>
            </a:endParaRPr>
          </a:p>
        </p:txBody>
      </p:sp>
      <p:pic>
        <p:nvPicPr>
          <p:cNvPr id="2" name="Z00000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487363" cy="487363"/>
          </a:xfrm>
          <a:prstGeom prst="rect">
            <a:avLst/>
          </a:prstGeom>
        </p:spPr>
      </p:pic>
    </p:spTree>
    <p:extLst>
      <p:ext uri="{BB962C8B-B14F-4D97-AF65-F5344CB8AC3E}">
        <p14:creationId xmlns:p14="http://schemas.microsoft.com/office/powerpoint/2010/main" val="2761374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894013" y="404813"/>
            <a:ext cx="7313612" cy="679450"/>
          </a:xfrm>
        </p:spPr>
        <p:txBody>
          <a:bodyPr>
            <a:normAutofit fontScale="90000"/>
          </a:bodyPr>
          <a:lstStyle/>
          <a:p>
            <a:pPr algn="ctr" eaLnBrk="1" hangingPunct="1"/>
            <a:r>
              <a:rPr lang="fa-IR" altLang="en-US" b="1" smtClean="0">
                <a:solidFill>
                  <a:schemeClr val="hlink"/>
                </a:solidFill>
                <a:cs typeface="B Nazanin" panose="00000400000000000000" pitchFamily="2" charset="-78"/>
              </a:rPr>
              <a:t>اقدامات فوري</a:t>
            </a:r>
            <a:r>
              <a:rPr lang="fa-IR" altLang="en-US" sz="4000" b="1">
                <a:solidFill>
                  <a:schemeClr val="hlink"/>
                </a:solidFill>
                <a:cs typeface="B Nazanin" panose="00000400000000000000" pitchFamily="2" charset="-78"/>
              </a:rPr>
              <a:t> :</a:t>
            </a:r>
            <a:endParaRPr lang="en-US" altLang="en-US" smtClean="0">
              <a:cs typeface="Times New Roman" panose="02020603050405020304" pitchFamily="18" charset="0"/>
            </a:endParaRPr>
          </a:p>
        </p:txBody>
      </p:sp>
      <p:sp>
        <p:nvSpPr>
          <p:cNvPr id="3" name="Content Placeholder 2"/>
          <p:cNvSpPr>
            <a:spLocks noGrp="1"/>
          </p:cNvSpPr>
          <p:nvPr>
            <p:ph idx="1"/>
          </p:nvPr>
        </p:nvSpPr>
        <p:spPr>
          <a:xfrm>
            <a:off x="1703389" y="1827213"/>
            <a:ext cx="8504237" cy="4114800"/>
          </a:xfrm>
        </p:spPr>
        <p:txBody>
          <a:bodyPr rtlCol="0">
            <a:normAutofit/>
          </a:bodyPr>
          <a:lstStyle/>
          <a:p>
            <a:pPr marL="457200" indent="-457200">
              <a:lnSpc>
                <a:spcPct val="150000"/>
              </a:lnSpc>
              <a:buFont typeface="+mj-lt"/>
              <a:buAutoNum type="arabicPeriod"/>
              <a:defRPr/>
            </a:pPr>
            <a:r>
              <a:rPr lang="fa-IR" sz="2400" dirty="0">
                <a:cs typeface="B Nazanin" panose="00000400000000000000" pitchFamily="2" charset="-78"/>
              </a:rPr>
              <a:t>قطع تزريق خون وباز نگاه داشتن مسير وريدي با نرمال سالين</a:t>
            </a:r>
          </a:p>
          <a:p>
            <a:pPr marL="457200" indent="-457200">
              <a:lnSpc>
                <a:spcPct val="150000"/>
              </a:lnSpc>
              <a:buFont typeface="+mj-lt"/>
              <a:buAutoNum type="arabicPeriod"/>
              <a:defRPr/>
            </a:pPr>
            <a:r>
              <a:rPr lang="fa-IR" sz="2400" dirty="0">
                <a:cs typeface="B Nazanin" panose="00000400000000000000" pitchFamily="2" charset="-78"/>
              </a:rPr>
              <a:t>چك  مجدد علايم حياتي </a:t>
            </a:r>
          </a:p>
          <a:p>
            <a:pPr marL="457200" indent="-457200">
              <a:lnSpc>
                <a:spcPct val="150000"/>
              </a:lnSpc>
              <a:buFont typeface="+mj-lt"/>
              <a:buAutoNum type="arabicPeriod"/>
              <a:defRPr/>
            </a:pPr>
            <a:r>
              <a:rPr lang="fa-IR" sz="2400" dirty="0">
                <a:cs typeface="B Nazanin" panose="00000400000000000000" pitchFamily="2" charset="-78"/>
              </a:rPr>
              <a:t>تاييد هويت بيماربا توجه به مستندات موجود( كيسه خون – فرم درخواست خون و...) </a:t>
            </a:r>
          </a:p>
          <a:p>
            <a:pPr marL="457200" indent="-457200">
              <a:lnSpc>
                <a:spcPct val="150000"/>
              </a:lnSpc>
              <a:buFont typeface="+mj-lt"/>
              <a:buAutoNum type="arabicPeriod"/>
              <a:defRPr/>
            </a:pPr>
            <a:r>
              <a:rPr lang="fa-IR" sz="2400" dirty="0">
                <a:cs typeface="B Nazanin" panose="00000400000000000000" pitchFamily="2" charset="-78"/>
              </a:rPr>
              <a:t>اطلاع به پزشك معالج</a:t>
            </a:r>
          </a:p>
          <a:p>
            <a:pPr>
              <a:defRPr/>
            </a:pPr>
            <a:endParaRPr lang="en-US" dirty="0"/>
          </a:p>
        </p:txBody>
      </p:sp>
      <p:sp>
        <p:nvSpPr>
          <p:cNvPr id="849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A0BCCFD-3829-4797-93B3-7726858CD12B}" type="slidenum">
              <a:rPr lang="ar-SA" altLang="en-US" smtClean="0"/>
              <a:pPr/>
              <a:t>67</a:t>
            </a:fld>
            <a:endParaRPr lang="en-US" altLang="en-US" smtClean="0"/>
          </a:p>
        </p:txBody>
      </p:sp>
    </p:spTree>
    <p:extLst>
      <p:ext uri="{BB962C8B-B14F-4D97-AF65-F5344CB8AC3E}">
        <p14:creationId xmlns:p14="http://schemas.microsoft.com/office/powerpoint/2010/main" val="524440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3"/>
          <p:cNvSpPr>
            <a:spLocks noGrp="1" noChangeArrowheads="1"/>
          </p:cNvSpPr>
          <p:nvPr>
            <p:ph idx="1"/>
          </p:nvPr>
        </p:nvSpPr>
        <p:spPr>
          <a:xfrm>
            <a:off x="2152650" y="620713"/>
            <a:ext cx="7886700" cy="5556250"/>
          </a:xfrm>
        </p:spPr>
        <p:txBody>
          <a:bodyPr rtlCol="0">
            <a:normAutofit fontScale="77500" lnSpcReduction="20000"/>
          </a:bodyPr>
          <a:lstStyle/>
          <a:p>
            <a:pPr>
              <a:lnSpc>
                <a:spcPct val="160000"/>
              </a:lnSpc>
              <a:buNone/>
              <a:defRPr/>
            </a:pPr>
            <a:r>
              <a:rPr lang="fa-IR" altLang="en-US" sz="3200" b="1" dirty="0">
                <a:solidFill>
                  <a:srgbClr val="FF0000"/>
                </a:solidFill>
                <a:cs typeface="B Nazanin" panose="00000400000000000000" pitchFamily="2" charset="-78"/>
              </a:rPr>
              <a:t>كهير به همراه </a:t>
            </a:r>
            <a:r>
              <a:rPr lang="fa-IR" altLang="en-US" sz="3200" b="1" dirty="0">
                <a:cs typeface="B Nazanin" panose="00000400000000000000" pitchFamily="2" charset="-78"/>
              </a:rPr>
              <a:t>:</a:t>
            </a:r>
            <a:r>
              <a:rPr lang="fa-IR" altLang="en-US" b="1" dirty="0" smtClean="0">
                <a:cs typeface="B Nazanin" panose="00000400000000000000" pitchFamily="2" charset="-78"/>
              </a:rPr>
              <a:t>افت فشار خون یا فلاشينگ یا اضطراب یا تنگي نفس و سرفه یا تاكي كاردي یا كهير ژنراليزه بيش از دو سوم بدن یا تهوع استفراغ یا راش منتشر</a:t>
            </a:r>
          </a:p>
          <a:p>
            <a:pPr>
              <a:lnSpc>
                <a:spcPct val="150000"/>
              </a:lnSpc>
              <a:buNone/>
              <a:defRPr/>
            </a:pPr>
            <a:r>
              <a:rPr lang="fa-IR" altLang="en-US" dirty="0" smtClean="0">
                <a:cs typeface="B Nazanin" panose="00000400000000000000" pitchFamily="2" charset="-78"/>
              </a:rPr>
              <a:t>اقدامات:</a:t>
            </a:r>
          </a:p>
          <a:p>
            <a:pPr marL="457200" indent="-457200">
              <a:lnSpc>
                <a:spcPct val="150000"/>
              </a:lnSpc>
              <a:buFont typeface="+mj-lt"/>
              <a:buAutoNum type="arabicPeriod"/>
              <a:defRPr/>
            </a:pPr>
            <a:r>
              <a:rPr lang="fa-IR" altLang="en-US" dirty="0" smtClean="0">
                <a:cs typeface="B Nazanin" panose="00000400000000000000" pitchFamily="2" charset="-78"/>
              </a:rPr>
              <a:t>تزريق خون را قطع کنید.</a:t>
            </a:r>
          </a:p>
          <a:p>
            <a:pPr marL="457200" indent="-457200">
              <a:lnSpc>
                <a:spcPct val="150000"/>
              </a:lnSpc>
              <a:buFont typeface="+mj-lt"/>
              <a:buAutoNum type="arabicPeriod"/>
              <a:defRPr/>
            </a:pPr>
            <a:r>
              <a:rPr lang="fa-IR" altLang="en-US" dirty="0" smtClean="0">
                <a:cs typeface="B Nazanin" panose="00000400000000000000" pitchFamily="2" charset="-78"/>
              </a:rPr>
              <a:t>سريعا به پزشك اطلاع دهيد.</a:t>
            </a:r>
          </a:p>
          <a:p>
            <a:pPr marL="457200" indent="-457200">
              <a:lnSpc>
                <a:spcPct val="150000"/>
              </a:lnSpc>
              <a:buFont typeface="+mj-lt"/>
              <a:buAutoNum type="arabicPeriod"/>
              <a:defRPr/>
            </a:pPr>
            <a:r>
              <a:rPr lang="fa-IR" altLang="en-US" dirty="0" smtClean="0">
                <a:cs typeface="B Nazanin" panose="00000400000000000000" pitchFamily="2" charset="-78"/>
              </a:rPr>
              <a:t>اقدامات حمایتی را شروع کنید.</a:t>
            </a:r>
          </a:p>
          <a:p>
            <a:pPr marL="457200" indent="-457200">
              <a:lnSpc>
                <a:spcPct val="150000"/>
              </a:lnSpc>
              <a:buFont typeface="+mj-lt"/>
              <a:buAutoNum type="arabicPeriod"/>
              <a:defRPr/>
            </a:pPr>
            <a:r>
              <a:rPr lang="fa-IR" altLang="en-US" dirty="0" smtClean="0">
                <a:cs typeface="B Nazanin" panose="00000400000000000000" pitchFamily="2" charset="-78"/>
              </a:rPr>
              <a:t>سريعا به بانك خون اطلاع دهيد.</a:t>
            </a:r>
          </a:p>
          <a:p>
            <a:pPr marL="457200" indent="-457200">
              <a:lnSpc>
                <a:spcPct val="150000"/>
              </a:lnSpc>
              <a:buFont typeface="+mj-lt"/>
              <a:buAutoNum type="arabicPeriod"/>
              <a:defRPr/>
            </a:pPr>
            <a:r>
              <a:rPr lang="fa-IR" sz="2000" dirty="0">
                <a:cs typeface="B Nazanin" panose="00000400000000000000" pitchFamily="2" charset="-78"/>
              </a:rPr>
              <a:t>كيسه و ست تزريق خون را به بانک خون ارسال کنید.</a:t>
            </a:r>
          </a:p>
          <a:p>
            <a:pPr marL="457200" indent="-457200">
              <a:lnSpc>
                <a:spcPct val="150000"/>
              </a:lnSpc>
              <a:buFont typeface="+mj-lt"/>
              <a:buAutoNum type="arabicPeriod"/>
              <a:defRPr/>
            </a:pPr>
            <a:r>
              <a:rPr lang="fa-IR" sz="2000" dirty="0">
                <a:cs typeface="B Nazanin" panose="00000400000000000000" pitchFamily="2" charset="-78"/>
              </a:rPr>
              <a:t>نمونه خون و ادرار جديد ازبيمار (بعد ازوقوع عارضه) را به بانک خون ارسال کنید.</a:t>
            </a:r>
            <a:endParaRPr lang="en-US" sz="2000" dirty="0">
              <a:cs typeface="B Nazanin" panose="00000400000000000000" pitchFamily="2" charset="-78"/>
            </a:endParaRPr>
          </a:p>
          <a:p>
            <a:pPr>
              <a:buNone/>
              <a:defRPr/>
            </a:pPr>
            <a:endParaRPr lang="fa-IR" altLang="en-US" b="1" dirty="0" smtClean="0">
              <a:cs typeface="B Nazanin" panose="00000400000000000000" pitchFamily="2" charset="-78"/>
            </a:endParaRPr>
          </a:p>
          <a:p>
            <a:pPr>
              <a:buNone/>
              <a:defRPr/>
            </a:pPr>
            <a:endParaRPr lang="fa-IR" altLang="en-US" b="1" dirty="0" smtClean="0">
              <a:cs typeface="B Nazanin" panose="00000400000000000000" pitchFamily="2" charset="-78"/>
            </a:endParaRPr>
          </a:p>
          <a:p>
            <a:pPr>
              <a:buNone/>
              <a:defRPr/>
            </a:pPr>
            <a:endParaRPr lang="en-US" altLang="en-US" b="1" dirty="0" smtClean="0">
              <a:cs typeface="B Nazanin" panose="00000400000000000000" pitchFamily="2" charset="-78"/>
            </a:endParaRPr>
          </a:p>
        </p:txBody>
      </p:sp>
      <p:sp>
        <p:nvSpPr>
          <p:cNvPr id="8601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0190619-4A2D-4EF1-9C35-E08799FEDABB}" type="slidenum">
              <a:rPr lang="ar-SA" altLang="en-US"/>
              <a:pPr/>
              <a:t>68</a:t>
            </a:fld>
            <a:endParaRPr lang="en-US" altLang="en-US"/>
          </a:p>
        </p:txBody>
      </p:sp>
      <p:sp>
        <p:nvSpPr>
          <p:cNvPr id="256004" name="Text Box 4"/>
          <p:cNvSpPr txBox="1">
            <a:spLocks noChangeArrowheads="1"/>
          </p:cNvSpPr>
          <p:nvPr/>
        </p:nvSpPr>
        <p:spPr bwMode="auto">
          <a:xfrm>
            <a:off x="2743200" y="5562601"/>
            <a:ext cx="7162800" cy="519113"/>
          </a:xfrm>
          <a:prstGeom prst="rect">
            <a:avLst/>
          </a:prstGeom>
          <a:noFill/>
          <a:ln w="9525" algn="ctr">
            <a:noFill/>
            <a:miter lim="800000"/>
            <a:headEnd/>
            <a:tailEnd/>
          </a:ln>
          <a:effectLst/>
        </p:spPr>
        <p:txBody>
          <a:bodyPr>
            <a:spAutoFit/>
          </a:bodyPr>
          <a:lstStyle/>
          <a:p>
            <a:pPr marL="342900" indent="-342900">
              <a:spcBef>
                <a:spcPct val="50000"/>
              </a:spcBef>
              <a:buClr>
                <a:schemeClr val="hlink"/>
              </a:buClr>
              <a:buBlip>
                <a:blip r:embed="rId2"/>
              </a:buBlip>
              <a:defRPr/>
            </a:pPr>
            <a:endParaRPr lang="en-US" sz="2800">
              <a:effectLst>
                <a:outerShdw blurRad="38100" dist="38100" dir="2700000" algn="tl">
                  <a:srgbClr val="C0C0C0"/>
                </a:outerShdw>
              </a:effectLst>
            </a:endParaRPr>
          </a:p>
        </p:txBody>
      </p:sp>
    </p:spTree>
    <p:extLst>
      <p:ext uri="{BB962C8B-B14F-4D97-AF65-F5344CB8AC3E}">
        <p14:creationId xmlns:p14="http://schemas.microsoft.com/office/powerpoint/2010/main" val="378627484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eaLnBrk="1" hangingPunct="1"/>
            <a:r>
              <a:rPr lang="fa-IR" altLang="en-US" b="1" smtClean="0">
                <a:cs typeface="B Nazanin" panose="00000400000000000000" pitchFamily="2" charset="-78"/>
              </a:rPr>
              <a:t>اگر علائم ذکر شده با کهیر وجود نداشت</a:t>
            </a:r>
            <a:endParaRPr lang="en-US" altLang="en-US" b="1" smtClean="0">
              <a:cs typeface="B Nazanin" panose="00000400000000000000" pitchFamily="2" charset="-78"/>
            </a:endParaRPr>
          </a:p>
        </p:txBody>
      </p:sp>
      <p:sp>
        <p:nvSpPr>
          <p:cNvPr id="149508" name="Rectangle 3"/>
          <p:cNvSpPr>
            <a:spLocks noGrp="1" noChangeArrowheads="1"/>
          </p:cNvSpPr>
          <p:nvPr>
            <p:ph idx="1"/>
          </p:nvPr>
        </p:nvSpPr>
        <p:spPr>
          <a:xfrm>
            <a:off x="1774825" y="1827214"/>
            <a:ext cx="8432800" cy="4770437"/>
          </a:xfrm>
        </p:spPr>
        <p:txBody>
          <a:bodyPr rtlCol="0">
            <a:normAutofit fontScale="62500" lnSpcReduction="20000"/>
          </a:bodyPr>
          <a:lstStyle/>
          <a:p>
            <a:pPr>
              <a:lnSpc>
                <a:spcPct val="120000"/>
              </a:lnSpc>
              <a:buNone/>
              <a:defRPr/>
            </a:pPr>
            <a:r>
              <a:rPr lang="fa-IR" altLang="en-US" sz="3400" b="1" dirty="0">
                <a:cs typeface="B Nazanin" panose="00000400000000000000" pitchFamily="2" charset="-78"/>
              </a:rPr>
              <a:t>تشخيص </a:t>
            </a:r>
            <a:r>
              <a:rPr lang="fa-IR" altLang="en-US" sz="3400" b="1" dirty="0">
                <a:solidFill>
                  <a:schemeClr val="tx2"/>
                </a:solidFill>
                <a:cs typeface="B Nazanin" panose="00000400000000000000" pitchFamily="2" charset="-78"/>
              </a:rPr>
              <a:t>واكنش آلرژيك خفيف</a:t>
            </a:r>
            <a:r>
              <a:rPr lang="fa-IR" altLang="en-US" sz="3400" b="1" dirty="0">
                <a:cs typeface="B Nazanin" panose="00000400000000000000" pitchFamily="2" charset="-78"/>
              </a:rPr>
              <a:t> است.</a:t>
            </a:r>
          </a:p>
          <a:p>
            <a:pPr>
              <a:lnSpc>
                <a:spcPct val="120000"/>
              </a:lnSpc>
              <a:buNone/>
              <a:defRPr/>
            </a:pPr>
            <a:r>
              <a:rPr lang="fa-IR" altLang="en-US" sz="3400" b="1" dirty="0">
                <a:solidFill>
                  <a:srgbClr val="F9150F"/>
                </a:solidFill>
                <a:cs typeface="B Nazanin" panose="00000400000000000000" pitchFamily="2" charset="-78"/>
              </a:rPr>
              <a:t>اقدامات مورد نياز :</a:t>
            </a:r>
          </a:p>
          <a:p>
            <a:pPr marL="457200" indent="-457200">
              <a:lnSpc>
                <a:spcPct val="120000"/>
              </a:lnSpc>
              <a:buFont typeface="+mj-lt"/>
              <a:buAutoNum type="arabicPeriod"/>
              <a:defRPr/>
            </a:pPr>
            <a:r>
              <a:rPr lang="fa-IR" sz="3400" dirty="0">
                <a:cs typeface="B Nazanin" panose="00000400000000000000" pitchFamily="2" charset="-78"/>
              </a:rPr>
              <a:t>قطع تزريق خون وباز نگاه داشتن مسير وريدي با نرمال سالين</a:t>
            </a:r>
          </a:p>
          <a:p>
            <a:pPr marL="457200" indent="-457200">
              <a:lnSpc>
                <a:spcPct val="120000"/>
              </a:lnSpc>
              <a:buFont typeface="+mj-lt"/>
              <a:buAutoNum type="arabicPeriod"/>
              <a:defRPr/>
            </a:pPr>
            <a:r>
              <a:rPr lang="fa-IR" sz="3400" dirty="0">
                <a:cs typeface="B Nazanin" panose="00000400000000000000" pitchFamily="2" charset="-78"/>
              </a:rPr>
              <a:t>چك  مجدد علايم حياتي </a:t>
            </a:r>
          </a:p>
          <a:p>
            <a:pPr marL="457200" indent="-457200">
              <a:lnSpc>
                <a:spcPct val="120000"/>
              </a:lnSpc>
              <a:buFont typeface="+mj-lt"/>
              <a:buAutoNum type="arabicPeriod"/>
              <a:defRPr/>
            </a:pPr>
            <a:r>
              <a:rPr lang="fa-IR" sz="3400" dirty="0">
                <a:cs typeface="B Nazanin" panose="00000400000000000000" pitchFamily="2" charset="-78"/>
              </a:rPr>
              <a:t>تاييد هويت بيماربا توجه به مستندات موجود( كيسه خون – فرم درخواست خون و...) </a:t>
            </a:r>
          </a:p>
          <a:p>
            <a:pPr marL="457200" indent="-457200">
              <a:lnSpc>
                <a:spcPct val="120000"/>
              </a:lnSpc>
              <a:buFont typeface="+mj-lt"/>
              <a:buAutoNum type="arabicPeriod"/>
              <a:defRPr/>
            </a:pPr>
            <a:r>
              <a:rPr lang="fa-IR" sz="3400" dirty="0">
                <a:cs typeface="B Nazanin" panose="00000400000000000000" pitchFamily="2" charset="-78"/>
              </a:rPr>
              <a:t>اطلاع به پزشك معالج</a:t>
            </a:r>
          </a:p>
          <a:p>
            <a:pPr marL="457200" indent="-457200">
              <a:lnSpc>
                <a:spcPct val="120000"/>
              </a:lnSpc>
              <a:buFont typeface="+mj-lt"/>
              <a:buAutoNum type="arabicPeriod"/>
              <a:defRPr/>
            </a:pPr>
            <a:r>
              <a:rPr lang="fa-IR" altLang="en-US" sz="3400" dirty="0">
                <a:cs typeface="B Nazanin" panose="00000400000000000000" pitchFamily="2" charset="-78"/>
              </a:rPr>
              <a:t>تجويز آنتي هيستامين مانند ديفن هيدرامين  به دستور پزشک</a:t>
            </a:r>
          </a:p>
          <a:p>
            <a:pPr marL="457200" indent="-457200">
              <a:lnSpc>
                <a:spcPct val="120000"/>
              </a:lnSpc>
              <a:buFont typeface="+mj-lt"/>
              <a:buAutoNum type="arabicPeriod"/>
              <a:defRPr/>
            </a:pPr>
            <a:r>
              <a:rPr lang="fa-IR" altLang="en-US" sz="3400" dirty="0">
                <a:cs typeface="B Nazanin" panose="00000400000000000000" pitchFamily="2" charset="-78"/>
              </a:rPr>
              <a:t>ادامه تزريق خون با نظارت دقيق وشديد پرستاروپزشك معالج در صورتي كه بیمارعلامت ديگری نداشته  باشد و کهیر بيماربه درمان جواب داده وفروكش كرده باشد (به دستور پزشک).</a:t>
            </a:r>
            <a:endParaRPr lang="fa-IR" altLang="en-US" sz="3400" u="sng" dirty="0">
              <a:cs typeface="B Nazanin" panose="00000400000000000000" pitchFamily="2" charset="-78"/>
            </a:endParaRPr>
          </a:p>
          <a:p>
            <a:pPr>
              <a:buNone/>
              <a:defRPr/>
            </a:pPr>
            <a:r>
              <a:rPr lang="fa-IR" altLang="en-US" sz="2500" b="1" dirty="0">
                <a:cs typeface="B Nazanin" panose="00000400000000000000" pitchFamily="2" charset="-78"/>
              </a:rPr>
              <a:t> </a:t>
            </a:r>
            <a:endParaRPr lang="en-US" altLang="en-US" sz="2500" b="1" dirty="0">
              <a:cs typeface="B Nazanin" panose="00000400000000000000" pitchFamily="2" charset="-78"/>
            </a:endParaRPr>
          </a:p>
        </p:txBody>
      </p:sp>
      <p:sp>
        <p:nvSpPr>
          <p:cNvPr id="8704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3B0B467-C174-44F5-9D52-31C25ED18E67}" type="slidenum">
              <a:rPr lang="ar-SA" altLang="en-US"/>
              <a:pPr/>
              <a:t>69</a:t>
            </a:fld>
            <a:endParaRPr lang="en-US" altLang="en-US"/>
          </a:p>
        </p:txBody>
      </p:sp>
      <p:sp>
        <p:nvSpPr>
          <p:cNvPr id="258052" name="Text Box 4"/>
          <p:cNvSpPr txBox="1">
            <a:spLocks noChangeArrowheads="1"/>
          </p:cNvSpPr>
          <p:nvPr/>
        </p:nvSpPr>
        <p:spPr bwMode="auto">
          <a:xfrm>
            <a:off x="3200400" y="5791201"/>
            <a:ext cx="6172200" cy="519113"/>
          </a:xfrm>
          <a:prstGeom prst="rect">
            <a:avLst/>
          </a:prstGeom>
          <a:noFill/>
          <a:ln w="9525" algn="ctr">
            <a:noFill/>
            <a:miter lim="800000"/>
            <a:headEnd/>
            <a:tailEnd/>
          </a:ln>
          <a:effectLst/>
        </p:spPr>
        <p:txBody>
          <a:bodyPr>
            <a:spAutoFit/>
          </a:bodyPr>
          <a:lstStyle/>
          <a:p>
            <a:pPr marL="342900" indent="-342900">
              <a:spcBef>
                <a:spcPct val="50000"/>
              </a:spcBef>
              <a:buClr>
                <a:schemeClr val="hlink"/>
              </a:buClr>
              <a:buBlip>
                <a:blip r:embed="rId4"/>
              </a:buBlip>
              <a:defRPr/>
            </a:pPr>
            <a:endParaRPr lang="en-US" sz="2800">
              <a:effectLst>
                <a:outerShdw blurRad="38100" dist="38100" dir="2700000" algn="tl">
                  <a:srgbClr val="C0C0C0"/>
                </a:outerShdw>
              </a:effectLst>
            </a:endParaRPr>
          </a:p>
        </p:txBody>
      </p:sp>
      <p:pic>
        <p:nvPicPr>
          <p:cNvPr id="2" name="Z00000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8406" y="6040840"/>
            <a:ext cx="487363" cy="487363"/>
          </a:xfrm>
          <a:prstGeom prst="rect">
            <a:avLst/>
          </a:prstGeom>
        </p:spPr>
      </p:pic>
    </p:spTree>
    <p:extLst>
      <p:ext uri="{BB962C8B-B14F-4D97-AF65-F5344CB8AC3E}">
        <p14:creationId xmlns:p14="http://schemas.microsoft.com/office/powerpoint/2010/main" val="2073268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73149" y="891798"/>
            <a:ext cx="7531550" cy="4868352"/>
          </a:xfrm>
          <a:prstGeom prst="rect">
            <a:avLst/>
          </a:prstGeom>
        </p:spPr>
      </p:pic>
      <p:pic>
        <p:nvPicPr>
          <p:cNvPr id="6" name="Picture 5"/>
          <p:cNvPicPr>
            <a:picLocks noChangeAspect="1"/>
          </p:cNvPicPr>
          <p:nvPr/>
        </p:nvPicPr>
        <p:blipFill>
          <a:blip r:embed="rId3"/>
          <a:stretch>
            <a:fillRect/>
          </a:stretch>
        </p:blipFill>
        <p:spPr>
          <a:xfrm>
            <a:off x="988490" y="4382718"/>
            <a:ext cx="2737538" cy="1377432"/>
          </a:xfrm>
          <a:prstGeom prst="rect">
            <a:avLst/>
          </a:prstGeom>
        </p:spPr>
      </p:pic>
    </p:spTree>
    <p:extLst>
      <p:ext uri="{BB962C8B-B14F-4D97-AF65-F5344CB8AC3E}">
        <p14:creationId xmlns:p14="http://schemas.microsoft.com/office/powerpoint/2010/main" val="3282606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a:defRPr/>
            </a:pPr>
            <a:r>
              <a:rPr lang="fa-IR" sz="3200" dirty="0">
                <a:cs typeface="B Mitra" panose="00000400000000000000" pitchFamily="2" charset="-78"/>
              </a:rPr>
              <a:t>تکمیل فرم گزارش عوارض ناخواسته احتمالی بعد از تزریق خون و فراورده های آن در کلیه موارد عوارض ایجاد شده و ضمیمه پرونده نمودن آن</a:t>
            </a:r>
            <a:endParaRPr lang="en-US" sz="3200" dirty="0">
              <a:cs typeface="B Mitra" panose="00000400000000000000" pitchFamily="2" charset="-78"/>
            </a:endParaRPr>
          </a:p>
        </p:txBody>
      </p:sp>
      <p:sp>
        <p:nvSpPr>
          <p:cNvPr id="88067" name="Content Placeholder 2"/>
          <p:cNvSpPr>
            <a:spLocks noGrp="1"/>
          </p:cNvSpPr>
          <p:nvPr>
            <p:ph idx="1"/>
          </p:nvPr>
        </p:nvSpPr>
        <p:spPr/>
        <p:txBody>
          <a:bodyPr/>
          <a:lstStyle/>
          <a:p>
            <a:pPr eaLnBrk="1" hangingPunct="1"/>
            <a:endParaRPr lang="en-US" smtClean="0">
              <a:cs typeface="Arial" panose="020B0604020202020204" pitchFamily="34" charset="0"/>
            </a:endParaRPr>
          </a:p>
        </p:txBody>
      </p:sp>
      <p:sp>
        <p:nvSpPr>
          <p:cNvPr id="880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199E2E9-9512-47BA-A963-B753CAC72099}" type="slidenum">
              <a:rPr lang="ar-SA" altLang="en-US"/>
              <a:pPr/>
              <a:t>70</a:t>
            </a:fld>
            <a:endParaRPr lang="en-US" altLang="en-US"/>
          </a:p>
        </p:txBody>
      </p:sp>
      <p:pic>
        <p:nvPicPr>
          <p:cNvPr id="880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68538"/>
            <a:ext cx="906145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8459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0181E30-129C-4110-9D99-CE924D4F744A}" type="slidenum">
              <a:rPr lang="ar-SA" altLang="en-US"/>
              <a:pPr/>
              <a:t>71</a:t>
            </a:fld>
            <a:endParaRPr lang="en-US" altLang="en-US"/>
          </a:p>
        </p:txBody>
      </p:sp>
      <p:pic>
        <p:nvPicPr>
          <p:cNvPr id="890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15888"/>
            <a:ext cx="92868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8119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BA49EF6-3DE2-4D9F-B157-EA78BE6CBA6D}" type="slidenum">
              <a:rPr lang="ar-SA" altLang="en-US"/>
              <a:pPr/>
              <a:t>72</a:t>
            </a:fld>
            <a:endParaRPr lang="en-US" altLang="en-US"/>
          </a:p>
        </p:txBody>
      </p:sp>
      <p:pic>
        <p:nvPicPr>
          <p:cNvPr id="901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1"/>
            <a:ext cx="9082088"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035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0B46FE1-407F-4559-97E7-8CA895CAB847}" type="slidenum">
              <a:rPr lang="ar-SA" altLang="en-US"/>
              <a:pPr/>
              <a:t>73</a:t>
            </a:fld>
            <a:endParaRPr lang="en-US" altLang="en-US"/>
          </a:p>
        </p:txBody>
      </p:sp>
      <p:pic>
        <p:nvPicPr>
          <p:cNvPr id="91139" name="Picture 10" descr="23a"/>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p:spPr>
      </p:pic>
      <p:pic>
        <p:nvPicPr>
          <p:cNvPr id="91140" name="Picture 4" descr="blood1"/>
          <p:cNvPicPr>
            <a:picLocks noChangeAspect="1" noChangeArrowheads="1"/>
          </p:cNvPicPr>
          <p:nvPr/>
        </p:nvPicPr>
        <p:blipFill>
          <a:blip r:embed="rId4">
            <a:lum contrast="-9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1524001" y="2492375"/>
            <a:ext cx="7451725" cy="1036638"/>
          </a:xfrm>
          <a:prstGeom prst="rect">
            <a:avLst/>
          </a:prstGeom>
          <a:noFill/>
          <a:ln w="9525" algn="ctr">
            <a:noFill/>
            <a:miter lim="800000"/>
            <a:headEnd/>
            <a:tailEnd/>
          </a:ln>
          <a:effectLst/>
        </p:spPr>
        <p:txBody>
          <a:bodyPr>
            <a:spAutoFit/>
          </a:bodyPr>
          <a:lstStyle/>
          <a:p>
            <a:pPr marL="342900" indent="-342900">
              <a:spcBef>
                <a:spcPct val="20000"/>
              </a:spcBef>
              <a:defRPr/>
            </a:pPr>
            <a:r>
              <a:rPr lang="en-US" sz="6200" b="1" dirty="0">
                <a:solidFill>
                  <a:schemeClr val="accent2"/>
                </a:solidFill>
                <a:effectLst>
                  <a:outerShdw blurRad="38100" dist="38100" dir="2700000" algn="tl">
                    <a:srgbClr val="C0C0C0"/>
                  </a:outerShdw>
                </a:effectLst>
                <a:latin typeface="Kristen ITC" pitchFamily="66" charset="0"/>
              </a:rPr>
              <a:t>THANK YOU</a:t>
            </a:r>
            <a:endParaRPr lang="en-GB" sz="6200" b="1" dirty="0">
              <a:solidFill>
                <a:schemeClr val="accent2"/>
              </a:solidFill>
              <a:effectLst>
                <a:outerShdw blurRad="38100" dist="38100" dir="2700000" algn="tl">
                  <a:srgbClr val="C0C0C0"/>
                </a:outerShdw>
              </a:effectLst>
              <a:latin typeface="Kristen ITC" pitchFamily="66" charset="0"/>
            </a:endParaRPr>
          </a:p>
        </p:txBody>
      </p:sp>
    </p:spTree>
    <p:extLst>
      <p:ext uri="{BB962C8B-B14F-4D97-AF65-F5344CB8AC3E}">
        <p14:creationId xmlns:p14="http://schemas.microsoft.com/office/powerpoint/2010/main" val="375918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26987">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126987">
                                            <p:txEl>
                                              <p:pRg st="0" end="0"/>
                                            </p:txEl>
                                          </p:spTgt>
                                        </p:tgtEl>
                                        <p:attrNameLst>
                                          <p:attrName>ppt_x</p:attrName>
                                        </p:attrNameLst>
                                      </p:cBhvr>
                                    </p:anim>
                                    <p:anim from="0" to="-1.0" calcmode="lin" valueType="num">
                                      <p:cBhvr>
                                        <p:cTn id="8" dur="200" decel="50000" autoRev="1" fill="hold">
                                          <p:stCondLst>
                                            <p:cond delay="600"/>
                                          </p:stCondLst>
                                        </p:cTn>
                                        <p:tgtEl>
                                          <p:spTgt spid="126987">
                                            <p:txEl>
                                              <p:pRg st="0" end="0"/>
                                            </p:txEl>
                                          </p:spTgt>
                                        </p:tgtEl>
                                        <p:attrNameLst>
                                          <p:attrName>xshear</p:attrName>
                                        </p:attrNameLst>
                                      </p:cBhvr>
                                    </p:anim>
                                    <p:animScale>
                                      <p:cBhvr>
                                        <p:cTn id="9" dur="200" decel="100000" autoRev="1" fill="hold">
                                          <p:stCondLst>
                                            <p:cond delay="600"/>
                                          </p:stCondLst>
                                        </p:cTn>
                                        <p:tgtEl>
                                          <p:spTgt spid="126987">
                                            <p:txEl>
                                              <p:pRg st="0" end="0"/>
                                            </p:txEl>
                                          </p:spTgt>
                                        </p:tgtEl>
                                      </p:cBhvr>
                                      <p:from x="100000" y="100000"/>
                                      <p:to x="80000" y="100000"/>
                                    </p:animScale>
                                    <p:anim by="(#ppt_h/3+#ppt_w*0.1)" calcmode="lin" valueType="num">
                                      <p:cBhvr additive="sum">
                                        <p:cTn id="10" dur="200" decel="100000" autoRev="1" fill="hold">
                                          <p:stCondLst>
                                            <p:cond delay="600"/>
                                          </p:stCondLst>
                                        </p:cTn>
                                        <p:tgtEl>
                                          <p:spTgt spid="126987">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017812" y="497711"/>
            <a:ext cx="6302840" cy="2052339"/>
          </a:xfrm>
          <a:prstGeom prst="rect">
            <a:avLst/>
          </a:prstGeom>
        </p:spPr>
      </p:pic>
      <p:pic>
        <p:nvPicPr>
          <p:cNvPr id="5" name="Picture 4"/>
          <p:cNvPicPr>
            <a:picLocks noChangeAspect="1"/>
          </p:cNvPicPr>
          <p:nvPr/>
        </p:nvPicPr>
        <p:blipFill>
          <a:blip r:embed="rId5"/>
          <a:stretch>
            <a:fillRect/>
          </a:stretch>
        </p:blipFill>
        <p:spPr>
          <a:xfrm>
            <a:off x="4728532" y="2550047"/>
            <a:ext cx="6105371" cy="3669037"/>
          </a:xfrm>
          <a:prstGeom prst="rect">
            <a:avLst/>
          </a:prstGeom>
        </p:spPr>
      </p:pic>
      <p:pic>
        <p:nvPicPr>
          <p:cNvPr id="6" name="Picture 5"/>
          <p:cNvPicPr>
            <a:picLocks noChangeAspect="1"/>
          </p:cNvPicPr>
          <p:nvPr/>
        </p:nvPicPr>
        <p:blipFill>
          <a:blip r:embed="rId6"/>
          <a:stretch>
            <a:fillRect/>
          </a:stretch>
        </p:blipFill>
        <p:spPr>
          <a:xfrm>
            <a:off x="2620477" y="2470788"/>
            <a:ext cx="1221581" cy="2107406"/>
          </a:xfrm>
          <a:prstGeom prst="rect">
            <a:avLst/>
          </a:prstGeom>
        </p:spPr>
      </p:pic>
      <p:pic>
        <p:nvPicPr>
          <p:cNvPr id="2" name="Z00000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182" y="5770020"/>
            <a:ext cx="487363" cy="487363"/>
          </a:xfrm>
          <a:prstGeom prst="rect">
            <a:avLst/>
          </a:prstGeom>
        </p:spPr>
      </p:pic>
    </p:spTree>
    <p:extLst>
      <p:ext uri="{BB962C8B-B14F-4D97-AF65-F5344CB8AC3E}">
        <p14:creationId xmlns:p14="http://schemas.microsoft.com/office/powerpoint/2010/main" val="398813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731397" y="265587"/>
            <a:ext cx="5322425" cy="4005974"/>
          </a:xfrm>
          <a:prstGeom prst="rect">
            <a:avLst/>
          </a:prstGeom>
        </p:spPr>
      </p:pic>
      <p:pic>
        <p:nvPicPr>
          <p:cNvPr id="5" name="Picture 4"/>
          <p:cNvPicPr>
            <a:picLocks noChangeAspect="1"/>
          </p:cNvPicPr>
          <p:nvPr/>
        </p:nvPicPr>
        <p:blipFill>
          <a:blip r:embed="rId5"/>
          <a:stretch>
            <a:fillRect/>
          </a:stretch>
        </p:blipFill>
        <p:spPr>
          <a:xfrm>
            <a:off x="3768983" y="4271561"/>
            <a:ext cx="7516852" cy="1619953"/>
          </a:xfrm>
          <a:prstGeom prst="rect">
            <a:avLst/>
          </a:prstGeom>
        </p:spPr>
      </p:pic>
      <p:pic>
        <p:nvPicPr>
          <p:cNvPr id="6" name="Picture 5"/>
          <p:cNvPicPr>
            <a:picLocks noChangeAspect="1"/>
          </p:cNvPicPr>
          <p:nvPr/>
        </p:nvPicPr>
        <p:blipFill>
          <a:blip r:embed="rId6"/>
          <a:stretch>
            <a:fillRect/>
          </a:stretch>
        </p:blipFill>
        <p:spPr>
          <a:xfrm>
            <a:off x="2383096" y="2668825"/>
            <a:ext cx="1385888" cy="1850231"/>
          </a:xfrm>
          <a:prstGeom prst="rect">
            <a:avLst/>
          </a:prstGeom>
        </p:spPr>
      </p:pic>
      <p:pic>
        <p:nvPicPr>
          <p:cNvPr id="2" name="Z00000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487363" cy="487363"/>
          </a:xfrm>
          <a:prstGeom prst="rect">
            <a:avLst/>
          </a:prstGeom>
        </p:spPr>
      </p:pic>
    </p:spTree>
    <p:extLst>
      <p:ext uri="{BB962C8B-B14F-4D97-AF65-F5344CB8AC3E}">
        <p14:creationId xmlns:p14="http://schemas.microsoft.com/office/powerpoint/2010/main" val="383782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2518</Words>
  <Application>Microsoft Office PowerPoint</Application>
  <PresentationFormat>Widescreen</PresentationFormat>
  <Paragraphs>349</Paragraphs>
  <Slides>73</Slides>
  <Notes>4</Notes>
  <HiddenSlides>0</HiddenSlides>
  <MMClips>23</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91" baseType="lpstr">
      <vt:lpstr>Arial</vt:lpstr>
      <vt:lpstr>B Mitra</vt:lpstr>
      <vt:lpstr>B Nazanin</vt:lpstr>
      <vt:lpstr>B Titr</vt:lpstr>
      <vt:lpstr>BNazanin,Bold</vt:lpstr>
      <vt:lpstr>Calibri</vt:lpstr>
      <vt:lpstr>Calibri Light</vt:lpstr>
      <vt:lpstr>Kristen ITC</vt:lpstr>
      <vt:lpstr>Majalla UI</vt:lpstr>
      <vt:lpstr>Microsoft Sans Serif</vt:lpstr>
      <vt:lpstr>Nazanin</vt:lpstr>
      <vt:lpstr>Times New Roman</vt:lpstr>
      <vt:lpstr>Titr</vt:lpstr>
      <vt:lpstr>Verdana</vt:lpstr>
      <vt:lpstr>Wingdings</vt:lpstr>
      <vt:lpstr>Office Theme</vt:lpstr>
      <vt:lpstr>Bitmap Image</vt:lpstr>
      <vt:lpstr>Microsoft Word Document</vt:lpstr>
      <vt:lpstr>انواع فراورده های خونی</vt:lpstr>
      <vt:lpstr>PowerPoint Presentation</vt:lpstr>
      <vt:lpstr>PowerPoint Presentation</vt:lpstr>
      <vt:lpstr>Packed cell</vt:lpstr>
      <vt:lpstr>PowerPoint Presentation</vt:lpstr>
      <vt:lpstr>PowerPoint Presentation</vt:lpstr>
      <vt:lpstr>PowerPoint Presentation</vt:lpstr>
      <vt:lpstr>PowerPoint Presentation</vt:lpstr>
      <vt:lpstr>PowerPoint Presentation</vt:lpstr>
      <vt:lpstr>PowerPoint Presentation</vt:lpstr>
      <vt:lpstr>فرآیند مراقبت از خون از چهار مرحله مهم تشکیل شده است :</vt:lpstr>
      <vt:lpstr>PowerPoint Presentation</vt:lpstr>
      <vt:lpstr>PowerPoint Presentation</vt:lpstr>
      <vt:lpstr>PowerPoint Presentation</vt:lpstr>
      <vt:lpstr>PowerPoint Presentation</vt:lpstr>
      <vt:lpstr>مهمترين نكته در تهيه نمونه رزرو خون</vt:lpstr>
      <vt:lpstr>روش نمونه‌گيري (رزرو خون) </vt:lpstr>
      <vt:lpstr>تهيه نمونه خون قبل از تزريق خون</vt:lpstr>
      <vt:lpstr>PowerPoint Presentation</vt:lpstr>
      <vt:lpstr>PowerPoint Presentation</vt:lpstr>
      <vt:lpstr>اقدامات قبل از تزريق </vt:lpstr>
      <vt:lpstr>PowerPoint Presentation</vt:lpstr>
      <vt:lpstr>-ادامه قسمت ب</vt:lpstr>
      <vt:lpstr>ج- تاييد هويت بيمار:</vt:lpstr>
      <vt:lpstr>PowerPoint Presentation</vt:lpstr>
      <vt:lpstr>PowerPoint Presentation</vt:lpstr>
      <vt:lpstr>PowerPoint Presentation</vt:lpstr>
      <vt:lpstr>PowerPoint Presentation</vt:lpstr>
      <vt:lpstr>فرم نظارت بر تزريق پلاسما-پلاكت وكرايو و  فرم نظارت بر تزريق خون كامل وفرآورده هاي گلبول قرمز</vt:lpstr>
      <vt:lpstr>PowerPoint Presentation</vt:lpstr>
      <vt:lpstr>PowerPoint Presentation</vt:lpstr>
      <vt:lpstr>نكات ويژه اي كه قبل از تزريق بايد رعايت شوند</vt:lpstr>
      <vt:lpstr>نكات ويژه اي كه قبل از تزريق بايد رعايت شوند</vt:lpstr>
      <vt:lpstr>مهم ترين انديكاسيونهاي قطعي استفاده از Blood Warmer </vt:lpstr>
      <vt:lpstr>وسايل و لوازم مورد نيازجهت تزريق:</vt:lpstr>
      <vt:lpstr>PowerPoint Presentation</vt:lpstr>
      <vt:lpstr>مراحل تزريق</vt:lpstr>
      <vt:lpstr>مراحل تزريق</vt:lpstr>
      <vt:lpstr>مراحل تزريق</vt:lpstr>
      <vt:lpstr>مراحل تزريق</vt:lpstr>
      <vt:lpstr>مراحل تزريق</vt:lpstr>
      <vt:lpstr>مراحل تزريق</vt:lpstr>
      <vt:lpstr>        مراحل تزريق</vt:lpstr>
      <vt:lpstr>مراحل تزريق</vt:lpstr>
      <vt:lpstr>مراحل تزريق</vt:lpstr>
      <vt:lpstr>مراحل تزريق</vt:lpstr>
      <vt:lpstr>مراحل تزريق</vt:lpstr>
      <vt:lpstr>مراحل تزريق</vt:lpstr>
      <vt:lpstr>PowerPoint Presentation</vt:lpstr>
      <vt:lpstr>مراحل تزريق</vt:lpstr>
      <vt:lpstr>مراحل تزريق</vt:lpstr>
      <vt:lpstr>PowerPoint Presentation</vt:lpstr>
      <vt:lpstr>مراحل تزريق</vt:lpstr>
      <vt:lpstr>توجه</vt:lpstr>
      <vt:lpstr>مراحل تزريق</vt:lpstr>
      <vt:lpstr>خطاهاي موجود در مراحل درخواست تا تزريق خون</vt:lpstr>
      <vt:lpstr>علل خطاهاي موجود در زنجيره انتقال خون</vt:lpstr>
      <vt:lpstr>تكرار مهمترين وظایف پرستاری </vt:lpstr>
      <vt:lpstr>PowerPoint Presentation</vt:lpstr>
      <vt:lpstr>عوارض حاد</vt:lpstr>
      <vt:lpstr>علايم و نشانه هاي عوارض حاد مرتبط با تزريق خون در بيماران هوشيار </vt:lpstr>
      <vt:lpstr>PowerPoint Presentation</vt:lpstr>
      <vt:lpstr>علايم در بيمار غير هوشيار</vt:lpstr>
      <vt:lpstr>فراموش نكنيم</vt:lpstr>
      <vt:lpstr>PowerPoint Presentation</vt:lpstr>
      <vt:lpstr>PowerPoint Presentation</vt:lpstr>
      <vt:lpstr>اقدامات فوري :</vt:lpstr>
      <vt:lpstr>PowerPoint Presentation</vt:lpstr>
      <vt:lpstr>اگر علائم ذکر شده با کهیر وجود نداشت</vt:lpstr>
      <vt:lpstr>تکمیل فرم گزارش عوارض ناخواسته احتمالی بعد از تزریق خون و فراورده های آن در کلیه موارد عوارض ایجاد شده و ضمیمه پرونده نمودن آن</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انواع فراورده های خونی</dc:title>
  <dc:creator>SONY</dc:creator>
  <cp:lastModifiedBy>SONY</cp:lastModifiedBy>
  <cp:revision>3</cp:revision>
  <dcterms:created xsi:type="dcterms:W3CDTF">2022-04-16T08:49:30Z</dcterms:created>
  <dcterms:modified xsi:type="dcterms:W3CDTF">2022-04-16T09:00:28Z</dcterms:modified>
</cp:coreProperties>
</file>